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 id="2147483661" r:id="rId3"/>
  </p:sldMasterIdLst>
  <p:notesMasterIdLst>
    <p:notesMasterId r:id="rId5"/>
  </p:notesMasterIdLst>
  <p:sldIdLst>
    <p:sldId id="256" r:id="rId4"/>
    <p:sldId id="257" r:id="rId6"/>
    <p:sldId id="258" r:id="rId7"/>
    <p:sldId id="259" r:id="rId8"/>
    <p:sldId id="260" r:id="rId9"/>
    <p:sldId id="261" r:id="rId10"/>
    <p:sldId id="265" r:id="rId11"/>
    <p:sldId id="262" r:id="rId12"/>
    <p:sldId id="264" r:id="rId13"/>
    <p:sldId id="266" r:id="rId14"/>
    <p:sldId id="267" r:id="rId15"/>
    <p:sldId id="275" r:id="rId16"/>
    <p:sldId id="276" r:id="rId17"/>
    <p:sldId id="277" r:id="rId18"/>
    <p:sldId id="278" r:id="rId19"/>
    <p:sldId id="270" r:id="rId20"/>
    <p:sldId id="269" r:id="rId21"/>
    <p:sldId id="271" r:id="rId22"/>
    <p:sldId id="272" r:id="rId23"/>
    <p:sldId id="274" r:id="rId24"/>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BE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66" d="100"/>
          <a:sy n="66" d="100"/>
        </p:scale>
        <p:origin x="-2310" y="-1146"/>
      </p:cViewPr>
      <p:guideLst>
        <p:guide orient="horz" pos="213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gs" Target="tags/tag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jpeg>
</file>

<file path=ppt/media/image21.png>
</file>

<file path=ppt/media/image22.png>
</file>

<file path=ppt/media/image23.wdp>
</file>

<file path=ppt/media/image24.png>
</file>

<file path=ppt/media/image25.jpeg>
</file>

<file path=ppt/media/image26.png>
</file>

<file path=ppt/media/image27.png>
</file>

<file path=ppt/media/image28.wdp>
</file>

<file path=ppt/media/image29.png>
</file>

<file path=ppt/media/image3.jpeg>
</file>

<file path=ppt/media/image30.wdp>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2A5C50-4273-4C46-BD36-E88292B99AB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C8D37-7E5A-4267-8E0D-1CD8C1DADBF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jier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stretch>
            <a:fillRect/>
          </a:stretch>
        </p:blipFill>
        <p:spPr>
          <a:xfrm>
            <a:off x="3208" y="2406"/>
            <a:ext cx="12185583" cy="685318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11349" y="0"/>
            <a:ext cx="12169302"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1621" y="0"/>
            <a:ext cx="12188757"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stretch>
            <a:fillRect/>
          </a:stretch>
        </p:blipFill>
        <p:spPr>
          <a:xfrm>
            <a:off x="0" y="0"/>
            <a:ext cx="12192000" cy="6858000"/>
          </a:xfrm>
          <a:prstGeom prst="rect">
            <a:avLst/>
          </a:prstGeom>
        </p:spPr>
      </p:pic>
      <p:pic>
        <p:nvPicPr>
          <p:cNvPr id="3" name="图片 2"/>
          <p:cNvPicPr>
            <a:picLocks noChangeAspect="1"/>
          </p:cNvPicPr>
          <p:nvPr userDrawn="1"/>
        </p:nvPicPr>
        <p:blipFill>
          <a:blip r:embed="rId3"/>
          <a:stretch>
            <a:fillRect/>
          </a:stretch>
        </p:blipFill>
        <p:spPr>
          <a:xfrm>
            <a:off x="0" y="0"/>
            <a:ext cx="2773952" cy="1301057"/>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02E6DC-5F26-4921-AC49-0748233D8D15}" type="slidenum">
              <a:rPr lang="zh-CN" altLang="en-US" smtClean="0"/>
            </a:fld>
            <a:endParaRPr lang="zh-CN" altLang="en-US"/>
          </a:p>
        </p:txBody>
      </p:sp>
      <p:sp>
        <p:nvSpPr>
          <p:cNvPr id="11" name="TextBox 10"/>
          <p:cNvSpPr txBox="1"/>
          <p:nvPr userDrawn="1"/>
        </p:nvSpPr>
        <p:spPr>
          <a:xfrm>
            <a:off x="1414218" y="6739570"/>
            <a:ext cx="1440159"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hlinkClick r:id="rId2"/>
              </a:rPr>
              <a:t>节日</a:t>
            </a: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http://www.1ppt.com/jieri/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4F37C-8A2B-45AB-8D9D-6155B49569C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02E6DC-5F26-4921-AC49-0748233D8D1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21.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4.xml"/><Relationship Id="rId3" Type="http://schemas.openxmlformats.org/officeDocument/2006/relationships/image" Target="../media/image24.png"/><Relationship Id="rId2" Type="http://schemas.microsoft.com/office/2007/relationships/hdphoto" Target="../media/image23.wdp"/><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25.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image" Target="../media/image2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4.xml"/><Relationship Id="rId2" Type="http://schemas.microsoft.com/office/2007/relationships/hdphoto" Target="../media/image28.wdp"/><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4.xml"/><Relationship Id="rId2" Type="http://schemas.microsoft.com/office/2007/relationships/hdphoto" Target="../media/image30.wdp"/><Relationship Id="rId1" Type="http://schemas.openxmlformats.org/officeDocument/2006/relationships/image" Target="../media/image29.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3.xml"/><Relationship Id="rId2" Type="http://schemas.openxmlformats.org/officeDocument/2006/relationships/image" Target="../media/image15.png"/><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7" Type="http://schemas.openxmlformats.org/officeDocument/2006/relationships/slideLayout" Target="../slideLayouts/slideLayout4.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image" Target="../media/image3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image" Target="../media/image37.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xml"/><Relationship Id="rId3" Type="http://schemas.openxmlformats.org/officeDocument/2006/relationships/image" Target="../media/image38.png"/><Relationship Id="rId2" Type="http://schemas.openxmlformats.org/officeDocument/2006/relationships/image" Target="../media/image11.png"/><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3.xml"/><Relationship Id="rId2" Type="http://schemas.openxmlformats.org/officeDocument/2006/relationships/image" Target="../media/image15.png"/><Relationship Id="rId1"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17.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3.xml"/><Relationship Id="rId2" Type="http://schemas.openxmlformats.org/officeDocument/2006/relationships/image" Target="../media/image15.pn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4.xml"/><Relationship Id="rId2" Type="http://schemas.openxmlformats.org/officeDocument/2006/relationships/image" Target="../media/image19.png"/><Relationship Id="rId1" Type="http://schemas.openxmlformats.org/officeDocument/2006/relationships/image" Target="../media/image18.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7202873" y="4697178"/>
            <a:ext cx="2235317" cy="1844760"/>
          </a:xfrm>
          <a:prstGeom prst="rect">
            <a:avLst/>
          </a:prstGeom>
        </p:spPr>
      </p:pic>
      <p:pic>
        <p:nvPicPr>
          <p:cNvPr id="5" name="图片 4"/>
          <p:cNvPicPr>
            <a:picLocks noChangeAspect="1"/>
          </p:cNvPicPr>
          <p:nvPr/>
        </p:nvPicPr>
        <p:blipFill>
          <a:blip r:embed="rId2" cstate="screen"/>
          <a:stretch>
            <a:fillRect/>
          </a:stretch>
        </p:blipFill>
        <p:spPr>
          <a:xfrm>
            <a:off x="1258295" y="1040834"/>
            <a:ext cx="2243137" cy="1926621"/>
          </a:xfrm>
          <a:prstGeom prst="rect">
            <a:avLst/>
          </a:prstGeom>
        </p:spPr>
      </p:pic>
      <p:pic>
        <p:nvPicPr>
          <p:cNvPr id="6" name="图片 5"/>
          <p:cNvPicPr>
            <a:picLocks noChangeAspect="1"/>
          </p:cNvPicPr>
          <p:nvPr/>
        </p:nvPicPr>
        <p:blipFill>
          <a:blip r:embed="rId3" cstate="screen"/>
          <a:stretch>
            <a:fillRect/>
          </a:stretch>
        </p:blipFill>
        <p:spPr>
          <a:xfrm>
            <a:off x="3199110" y="1819856"/>
            <a:ext cx="1871370" cy="1798142"/>
          </a:xfrm>
          <a:prstGeom prst="rect">
            <a:avLst/>
          </a:prstGeom>
        </p:spPr>
      </p:pic>
      <p:pic>
        <p:nvPicPr>
          <p:cNvPr id="7" name="图片 6"/>
          <p:cNvPicPr>
            <a:picLocks noChangeAspect="1"/>
          </p:cNvPicPr>
          <p:nvPr/>
        </p:nvPicPr>
        <p:blipFill>
          <a:blip r:embed="rId4" cstate="screen"/>
          <a:stretch>
            <a:fillRect/>
          </a:stretch>
        </p:blipFill>
        <p:spPr>
          <a:xfrm>
            <a:off x="4650290" y="958338"/>
            <a:ext cx="1388434" cy="1926622"/>
          </a:xfrm>
          <a:prstGeom prst="rect">
            <a:avLst/>
          </a:prstGeom>
        </p:spPr>
      </p:pic>
      <p:pic>
        <p:nvPicPr>
          <p:cNvPr id="8" name="图片 7"/>
          <p:cNvPicPr>
            <a:picLocks noChangeAspect="1"/>
          </p:cNvPicPr>
          <p:nvPr/>
        </p:nvPicPr>
        <p:blipFill>
          <a:blip r:embed="rId5" cstate="screen"/>
          <a:stretch>
            <a:fillRect/>
          </a:stretch>
        </p:blipFill>
        <p:spPr>
          <a:xfrm>
            <a:off x="6093303" y="1857409"/>
            <a:ext cx="1243610" cy="1862382"/>
          </a:xfrm>
          <a:prstGeom prst="rect">
            <a:avLst/>
          </a:prstGeom>
        </p:spPr>
      </p:pic>
      <p:sp>
        <p:nvSpPr>
          <p:cNvPr id="9" name="椭圆 8"/>
          <p:cNvSpPr/>
          <p:nvPr/>
        </p:nvSpPr>
        <p:spPr>
          <a:xfrm>
            <a:off x="2824899" y="3788008"/>
            <a:ext cx="591162" cy="591162"/>
          </a:xfrm>
          <a:prstGeom prst="ellipse">
            <a:avLst/>
          </a:prstGeom>
          <a:noFill/>
          <a:ln w="22225">
            <a:solidFill>
              <a:srgbClr val="3E1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华文隶书" panose="02010800040101010101" pitchFamily="2" charset="-122"/>
              <a:ea typeface="华文隶书" panose="02010800040101010101" pitchFamily="2" charset="-122"/>
              <a:cs typeface="+mn-ea"/>
              <a:sym typeface="+mn-lt"/>
            </a:endParaRPr>
          </a:p>
        </p:txBody>
      </p:sp>
      <p:sp>
        <p:nvSpPr>
          <p:cNvPr id="10" name="椭圆 9"/>
          <p:cNvSpPr/>
          <p:nvPr/>
        </p:nvSpPr>
        <p:spPr>
          <a:xfrm>
            <a:off x="3358911" y="3788008"/>
            <a:ext cx="591162" cy="591162"/>
          </a:xfrm>
          <a:prstGeom prst="ellipse">
            <a:avLst/>
          </a:prstGeom>
          <a:noFill/>
          <a:ln w="22225">
            <a:solidFill>
              <a:srgbClr val="3E1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华文隶书" panose="02010800040101010101" pitchFamily="2" charset="-122"/>
              <a:ea typeface="华文隶书" panose="02010800040101010101" pitchFamily="2" charset="-122"/>
              <a:cs typeface="+mn-ea"/>
              <a:sym typeface="+mn-lt"/>
            </a:endParaRPr>
          </a:p>
        </p:txBody>
      </p:sp>
      <p:sp>
        <p:nvSpPr>
          <p:cNvPr id="11" name="椭圆 10"/>
          <p:cNvSpPr/>
          <p:nvPr/>
        </p:nvSpPr>
        <p:spPr>
          <a:xfrm>
            <a:off x="3892923" y="3788008"/>
            <a:ext cx="591162" cy="591162"/>
          </a:xfrm>
          <a:prstGeom prst="ellipse">
            <a:avLst/>
          </a:prstGeom>
          <a:noFill/>
          <a:ln w="22225">
            <a:solidFill>
              <a:srgbClr val="3E1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华文隶书" panose="02010800040101010101" pitchFamily="2" charset="-122"/>
              <a:ea typeface="华文隶书" panose="02010800040101010101" pitchFamily="2" charset="-122"/>
              <a:cs typeface="+mn-ea"/>
              <a:sym typeface="+mn-lt"/>
            </a:endParaRPr>
          </a:p>
        </p:txBody>
      </p:sp>
      <p:sp>
        <p:nvSpPr>
          <p:cNvPr id="12" name="椭圆 11"/>
          <p:cNvSpPr/>
          <p:nvPr/>
        </p:nvSpPr>
        <p:spPr>
          <a:xfrm>
            <a:off x="4426935" y="3788008"/>
            <a:ext cx="591162" cy="591162"/>
          </a:xfrm>
          <a:prstGeom prst="ellipse">
            <a:avLst/>
          </a:prstGeom>
          <a:noFill/>
          <a:ln w="22225">
            <a:solidFill>
              <a:srgbClr val="3E1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华文隶书" panose="02010800040101010101" pitchFamily="2" charset="-122"/>
              <a:ea typeface="华文隶书" panose="02010800040101010101" pitchFamily="2" charset="-122"/>
              <a:cs typeface="+mn-ea"/>
              <a:sym typeface="+mn-lt"/>
            </a:endParaRPr>
          </a:p>
        </p:txBody>
      </p:sp>
      <p:sp>
        <p:nvSpPr>
          <p:cNvPr id="13" name="文本框 12"/>
          <p:cNvSpPr txBox="1"/>
          <p:nvPr/>
        </p:nvSpPr>
        <p:spPr>
          <a:xfrm>
            <a:off x="2821026" y="3823930"/>
            <a:ext cx="543739" cy="523220"/>
          </a:xfrm>
          <a:prstGeom prst="rect">
            <a:avLst/>
          </a:prstGeom>
          <a:noFill/>
          <a:ln>
            <a:noFill/>
          </a:ln>
        </p:spPr>
        <p:txBody>
          <a:bodyPr wrap="none" rtlCol="0">
            <a:spAutoFit/>
          </a:bodyPr>
          <a:lstStyle/>
          <a:p>
            <a:r>
              <a:rPr lang="zh-CN" altLang="en-US" sz="2800" dirty="0">
                <a:solidFill>
                  <a:srgbClr val="3E1300"/>
                </a:solidFill>
                <a:latin typeface="华文隶书" panose="02010800040101010101" pitchFamily="2" charset="-122"/>
                <a:ea typeface="华文隶书" panose="02010800040101010101" pitchFamily="2" charset="-122"/>
                <a:cs typeface="+mn-ea"/>
                <a:sym typeface="+mn-lt"/>
              </a:rPr>
              <a:t>英</a:t>
            </a:r>
            <a:endParaRPr lang="zh-CN" altLang="en-US" sz="2800" dirty="0">
              <a:solidFill>
                <a:srgbClr val="3E1300"/>
              </a:solidFill>
              <a:latin typeface="华文隶书" panose="02010800040101010101" pitchFamily="2" charset="-122"/>
              <a:ea typeface="华文隶书" panose="02010800040101010101" pitchFamily="2" charset="-122"/>
              <a:cs typeface="+mn-ea"/>
              <a:sym typeface="+mn-lt"/>
            </a:endParaRPr>
          </a:p>
        </p:txBody>
      </p:sp>
      <p:sp>
        <p:nvSpPr>
          <p:cNvPr id="14" name="文本框 13"/>
          <p:cNvSpPr txBox="1"/>
          <p:nvPr/>
        </p:nvSpPr>
        <p:spPr>
          <a:xfrm>
            <a:off x="3345512" y="3814405"/>
            <a:ext cx="543739" cy="523220"/>
          </a:xfrm>
          <a:prstGeom prst="rect">
            <a:avLst/>
          </a:prstGeom>
          <a:noFill/>
          <a:ln>
            <a:noFill/>
          </a:ln>
        </p:spPr>
        <p:txBody>
          <a:bodyPr wrap="none" rtlCol="0">
            <a:spAutoFit/>
          </a:bodyPr>
          <a:lstStyle/>
          <a:p>
            <a:r>
              <a:rPr lang="zh-CN" altLang="en-US" sz="2800" dirty="0">
                <a:solidFill>
                  <a:srgbClr val="3E1300"/>
                </a:solidFill>
                <a:latin typeface="华文隶书" panose="02010800040101010101" pitchFamily="2" charset="-122"/>
                <a:ea typeface="华文隶书" panose="02010800040101010101" pitchFamily="2" charset="-122"/>
                <a:cs typeface="+mn-ea"/>
                <a:sym typeface="+mn-lt"/>
              </a:rPr>
              <a:t>文</a:t>
            </a:r>
            <a:endParaRPr lang="zh-CN" altLang="en-US" sz="2800" dirty="0">
              <a:solidFill>
                <a:srgbClr val="3E1300"/>
              </a:solidFill>
              <a:latin typeface="华文隶书" panose="02010800040101010101" pitchFamily="2" charset="-122"/>
              <a:ea typeface="华文隶书" panose="02010800040101010101" pitchFamily="2" charset="-122"/>
              <a:cs typeface="+mn-ea"/>
              <a:sym typeface="+mn-lt"/>
            </a:endParaRPr>
          </a:p>
        </p:txBody>
      </p:sp>
      <p:sp>
        <p:nvSpPr>
          <p:cNvPr id="15" name="文本框 14"/>
          <p:cNvSpPr txBox="1"/>
          <p:nvPr/>
        </p:nvSpPr>
        <p:spPr>
          <a:xfrm>
            <a:off x="3913673" y="3814405"/>
            <a:ext cx="543739" cy="523220"/>
          </a:xfrm>
          <a:prstGeom prst="rect">
            <a:avLst/>
          </a:prstGeom>
          <a:noFill/>
          <a:ln>
            <a:noFill/>
          </a:ln>
        </p:spPr>
        <p:txBody>
          <a:bodyPr wrap="none" rtlCol="0">
            <a:spAutoFit/>
          </a:bodyPr>
          <a:lstStyle/>
          <a:p>
            <a:r>
              <a:rPr lang="zh-CN" altLang="en-US" sz="2800" dirty="0">
                <a:solidFill>
                  <a:srgbClr val="3E1300"/>
                </a:solidFill>
                <a:latin typeface="华文隶书" panose="02010800040101010101" pitchFamily="2" charset="-122"/>
                <a:ea typeface="华文隶书" panose="02010800040101010101" pitchFamily="2" charset="-122"/>
                <a:cs typeface="+mn-ea"/>
                <a:sym typeface="+mn-lt"/>
              </a:rPr>
              <a:t>介</a:t>
            </a:r>
            <a:endParaRPr lang="zh-CN" altLang="en-US" sz="2800" dirty="0">
              <a:solidFill>
                <a:srgbClr val="3E1300"/>
              </a:solidFill>
              <a:latin typeface="华文隶书" panose="02010800040101010101" pitchFamily="2" charset="-122"/>
              <a:ea typeface="华文隶书" panose="02010800040101010101" pitchFamily="2" charset="-122"/>
              <a:cs typeface="+mn-ea"/>
              <a:sym typeface="+mn-lt"/>
            </a:endParaRPr>
          </a:p>
        </p:txBody>
      </p:sp>
      <p:sp>
        <p:nvSpPr>
          <p:cNvPr id="16" name="文本框 15"/>
          <p:cNvSpPr txBox="1"/>
          <p:nvPr/>
        </p:nvSpPr>
        <p:spPr>
          <a:xfrm>
            <a:off x="4438159" y="3823930"/>
            <a:ext cx="543739" cy="523220"/>
          </a:xfrm>
          <a:prstGeom prst="rect">
            <a:avLst/>
          </a:prstGeom>
          <a:noFill/>
          <a:ln>
            <a:noFill/>
          </a:ln>
        </p:spPr>
        <p:txBody>
          <a:bodyPr wrap="none" rtlCol="0">
            <a:spAutoFit/>
          </a:bodyPr>
          <a:lstStyle/>
          <a:p>
            <a:r>
              <a:rPr lang="zh-CN" altLang="en-US" sz="2800" dirty="0">
                <a:solidFill>
                  <a:srgbClr val="3E1300"/>
                </a:solidFill>
                <a:latin typeface="华文隶书" panose="02010800040101010101" pitchFamily="2" charset="-122"/>
                <a:ea typeface="华文隶书" panose="02010800040101010101" pitchFamily="2" charset="-122"/>
                <a:cs typeface="+mn-ea"/>
                <a:sym typeface="+mn-lt"/>
              </a:rPr>
              <a:t>绍</a:t>
            </a:r>
            <a:endParaRPr lang="zh-CN" altLang="en-US" sz="2800" dirty="0">
              <a:solidFill>
                <a:srgbClr val="3E1300"/>
              </a:solidFill>
              <a:latin typeface="华文隶书" panose="02010800040101010101" pitchFamily="2" charset="-122"/>
              <a:ea typeface="华文隶书" panose="02010800040101010101" pitchFamily="2" charset="-122"/>
              <a:cs typeface="+mn-ea"/>
              <a:sym typeface="+mn-lt"/>
            </a:endParaRPr>
          </a:p>
        </p:txBody>
      </p:sp>
      <p:sp>
        <p:nvSpPr>
          <p:cNvPr id="17" name="矩形 16"/>
          <p:cNvSpPr>
            <a:spLocks noChangeArrowheads="1"/>
          </p:cNvSpPr>
          <p:nvPr/>
        </p:nvSpPr>
        <p:spPr bwMode="auto">
          <a:xfrm>
            <a:off x="3189851" y="1033918"/>
            <a:ext cx="168669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57200">
              <a:spcBef>
                <a:spcPct val="20000"/>
              </a:spcBef>
              <a:buSzPct val="80000"/>
              <a:buFont typeface="Wingdings" panose="05000000000000000000" pitchFamily="2" charset="2"/>
              <a:buChar char="n"/>
              <a:defRPr sz="2000">
                <a:solidFill>
                  <a:srgbClr val="35530D"/>
                </a:solidFill>
                <a:latin typeface="华文细黑" panose="02010600040101010101" pitchFamily="2" charset="-122"/>
                <a:ea typeface="华文细黑" panose="02010600040101010101" pitchFamily="2" charset="-122"/>
              </a:defRPr>
            </a:lvl1pPr>
            <a:lvl2pPr marL="742950" indent="-285750" defTabSz="457200">
              <a:spcBef>
                <a:spcPct val="20000"/>
              </a:spcBef>
              <a:buFont typeface="Arial" panose="020B0604020202020204" pitchFamily="34" charset="0"/>
              <a:buChar char="–"/>
              <a:defRPr sz="2000">
                <a:solidFill>
                  <a:srgbClr val="35530D"/>
                </a:solidFill>
                <a:latin typeface="华文细黑" panose="02010600040101010101" pitchFamily="2" charset="-122"/>
                <a:ea typeface="华文细黑" panose="02010600040101010101" pitchFamily="2" charset="-122"/>
              </a:defRPr>
            </a:lvl2pPr>
            <a:lvl3pPr marL="1143000" indent="-228600" defTabSz="457200">
              <a:spcBef>
                <a:spcPct val="20000"/>
              </a:spcBef>
              <a:buFont typeface="Arial" panose="020B0604020202020204" pitchFamily="34" charset="0"/>
              <a:buChar char="•"/>
              <a:defRPr sz="1600">
                <a:solidFill>
                  <a:srgbClr val="35530D"/>
                </a:solidFill>
                <a:latin typeface="华文细黑" panose="02010600040101010101" pitchFamily="2" charset="-122"/>
                <a:ea typeface="华文细黑" panose="02010600040101010101" pitchFamily="2" charset="-122"/>
              </a:defRPr>
            </a:lvl3pPr>
            <a:lvl4pPr marL="1600200" indent="-228600" defTabSz="457200">
              <a:spcBef>
                <a:spcPct val="20000"/>
              </a:spcBef>
              <a:buFont typeface="Arial" panose="020B0604020202020204" pitchFamily="34" charset="0"/>
              <a:buChar char="–"/>
              <a:defRPr sz="1400">
                <a:solidFill>
                  <a:srgbClr val="35530D"/>
                </a:solidFill>
                <a:latin typeface="华文细黑" panose="02010600040101010101" pitchFamily="2" charset="-122"/>
                <a:ea typeface="华文细黑" panose="02010600040101010101" pitchFamily="2" charset="-122"/>
              </a:defRPr>
            </a:lvl4pPr>
            <a:lvl5pPr marL="2057400" indent="-228600" defTabSz="457200">
              <a:spcBef>
                <a:spcPct val="20000"/>
              </a:spcBef>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9pPr>
          </a:lstStyle>
          <a:p>
            <a:pPr eaLnBrk="1" hangingPunct="1">
              <a:spcBef>
                <a:spcPct val="0"/>
              </a:spcBef>
              <a:buSzTx/>
              <a:buFontTx/>
              <a:buNone/>
            </a:pPr>
            <a:r>
              <a:rPr lang="en-US" altLang="zh-CN" sz="1800" dirty="0">
                <a:solidFill>
                  <a:srgbClr val="3E1300"/>
                </a:solidFill>
                <a:latin typeface="+mn-lt"/>
                <a:ea typeface="+mn-ea"/>
                <a:cs typeface="+mn-ea"/>
                <a:sym typeface="+mn-lt"/>
              </a:rPr>
              <a:t>The Dragon Boat Festival</a:t>
            </a:r>
            <a:endParaRPr lang="en-US" altLang="zh-CN" sz="1800" dirty="0">
              <a:solidFill>
                <a:srgbClr val="3E1300"/>
              </a:solidFill>
              <a:latin typeface="+mn-lt"/>
              <a:ea typeface="+mn-ea"/>
              <a:cs typeface="+mn-ea"/>
              <a:sym typeface="+mn-lt"/>
            </a:endParaRPr>
          </a:p>
        </p:txBody>
      </p:sp>
      <p:pic>
        <p:nvPicPr>
          <p:cNvPr id="19" name="图片 18"/>
          <p:cNvPicPr>
            <a:picLocks noChangeAspect="1"/>
          </p:cNvPicPr>
          <p:nvPr/>
        </p:nvPicPr>
        <p:blipFill>
          <a:blip r:embed="rId6"/>
          <a:stretch>
            <a:fillRect/>
          </a:stretch>
        </p:blipFill>
        <p:spPr>
          <a:xfrm>
            <a:off x="8564566" y="0"/>
            <a:ext cx="3627434" cy="171312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inVertical)">
                                      <p:cBhvr>
                                        <p:cTn id="11" dur="500"/>
                                        <p:tgtEl>
                                          <p:spTgt spid="17"/>
                                        </p:tgtEl>
                                      </p:cBhvr>
                                    </p:animEffect>
                                  </p:childTnLst>
                                </p:cTn>
                              </p:par>
                            </p:childTnLst>
                          </p:cTn>
                        </p:par>
                        <p:par>
                          <p:cTn id="12" fill="hold">
                            <p:stCondLst>
                              <p:cond delay="1000"/>
                            </p:stCondLst>
                            <p:childTnLst>
                              <p:par>
                                <p:cTn id="13" presetID="49" presetClass="entr" presetSubtype="0" decel="10000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 calcmode="lin" valueType="num">
                                      <p:cBhvr>
                                        <p:cTn id="17" dur="500" fill="hold"/>
                                        <p:tgtEl>
                                          <p:spTgt spid="5"/>
                                        </p:tgtEl>
                                        <p:attrNameLst>
                                          <p:attrName>style.rotation</p:attrName>
                                        </p:attrNameLst>
                                      </p:cBhvr>
                                      <p:tavLst>
                                        <p:tav tm="0">
                                          <p:val>
                                            <p:fltVal val="360"/>
                                          </p:val>
                                        </p:tav>
                                        <p:tav tm="100000">
                                          <p:val>
                                            <p:fltVal val="0"/>
                                          </p:val>
                                        </p:tav>
                                      </p:tavLst>
                                    </p:anim>
                                    <p:animEffect transition="in" filter="fade">
                                      <p:cBhvr>
                                        <p:cTn id="18" dur="500"/>
                                        <p:tgtEl>
                                          <p:spTgt spid="5"/>
                                        </p:tgtEl>
                                      </p:cBhvr>
                                    </p:animEffect>
                                  </p:childTnLst>
                                </p:cTn>
                              </p:par>
                            </p:childTnLst>
                          </p:cTn>
                        </p:par>
                        <p:par>
                          <p:cTn id="19" fill="hold">
                            <p:stCondLst>
                              <p:cond delay="1500"/>
                            </p:stCondLst>
                            <p:childTnLst>
                              <p:par>
                                <p:cTn id="20" presetID="49" presetClass="entr" presetSubtype="0" decel="100000"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 calcmode="lin" valueType="num">
                                      <p:cBhvr>
                                        <p:cTn id="24" dur="500" fill="hold"/>
                                        <p:tgtEl>
                                          <p:spTgt spid="6"/>
                                        </p:tgtEl>
                                        <p:attrNameLst>
                                          <p:attrName>style.rotation</p:attrName>
                                        </p:attrNameLst>
                                      </p:cBhvr>
                                      <p:tavLst>
                                        <p:tav tm="0">
                                          <p:val>
                                            <p:fltVal val="360"/>
                                          </p:val>
                                        </p:tav>
                                        <p:tav tm="100000">
                                          <p:val>
                                            <p:fltVal val="0"/>
                                          </p:val>
                                        </p:tav>
                                      </p:tavLst>
                                    </p:anim>
                                    <p:animEffect transition="in" filter="fade">
                                      <p:cBhvr>
                                        <p:cTn id="25" dur="500"/>
                                        <p:tgtEl>
                                          <p:spTgt spid="6"/>
                                        </p:tgtEl>
                                      </p:cBhvr>
                                    </p:animEffect>
                                  </p:childTnLst>
                                </p:cTn>
                              </p:par>
                            </p:childTnLst>
                          </p:cTn>
                        </p:par>
                        <p:par>
                          <p:cTn id="26" fill="hold">
                            <p:stCondLst>
                              <p:cond delay="2000"/>
                            </p:stCondLst>
                            <p:childTnLst>
                              <p:par>
                                <p:cTn id="27" presetID="49" presetClass="entr" presetSubtype="0" decel="10000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 calcmode="lin" valueType="num">
                                      <p:cBhvr>
                                        <p:cTn id="31" dur="500" fill="hold"/>
                                        <p:tgtEl>
                                          <p:spTgt spid="7"/>
                                        </p:tgtEl>
                                        <p:attrNameLst>
                                          <p:attrName>style.rotation</p:attrName>
                                        </p:attrNameLst>
                                      </p:cBhvr>
                                      <p:tavLst>
                                        <p:tav tm="0">
                                          <p:val>
                                            <p:fltVal val="360"/>
                                          </p:val>
                                        </p:tav>
                                        <p:tav tm="100000">
                                          <p:val>
                                            <p:fltVal val="0"/>
                                          </p:val>
                                        </p:tav>
                                      </p:tavLst>
                                    </p:anim>
                                    <p:animEffect transition="in" filter="fade">
                                      <p:cBhvr>
                                        <p:cTn id="32" dur="500"/>
                                        <p:tgtEl>
                                          <p:spTgt spid="7"/>
                                        </p:tgtEl>
                                      </p:cBhvr>
                                    </p:animEffect>
                                  </p:childTnLst>
                                </p:cTn>
                              </p:par>
                            </p:childTnLst>
                          </p:cTn>
                        </p:par>
                        <p:par>
                          <p:cTn id="33" fill="hold">
                            <p:stCondLst>
                              <p:cond delay="2500"/>
                            </p:stCondLst>
                            <p:childTnLst>
                              <p:par>
                                <p:cTn id="34" presetID="49" presetClass="entr" presetSubtype="0" decel="100000"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 calcmode="lin" valueType="num">
                                      <p:cBhvr>
                                        <p:cTn id="38" dur="500" fill="hold"/>
                                        <p:tgtEl>
                                          <p:spTgt spid="8"/>
                                        </p:tgtEl>
                                        <p:attrNameLst>
                                          <p:attrName>style.rotation</p:attrName>
                                        </p:attrNameLst>
                                      </p:cBhvr>
                                      <p:tavLst>
                                        <p:tav tm="0">
                                          <p:val>
                                            <p:fltVal val="360"/>
                                          </p:val>
                                        </p:tav>
                                        <p:tav tm="100000">
                                          <p:val>
                                            <p:fltVal val="0"/>
                                          </p:val>
                                        </p:tav>
                                      </p:tavLst>
                                    </p:anim>
                                    <p:animEffect transition="in" filter="fade">
                                      <p:cBhvr>
                                        <p:cTn id="39" dur="500"/>
                                        <p:tgtEl>
                                          <p:spTgt spid="8"/>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 calcmode="lin" valueType="num">
                                      <p:cBhvr>
                                        <p:cTn id="44" dur="500" fill="hold"/>
                                        <p:tgtEl>
                                          <p:spTgt spid="9"/>
                                        </p:tgtEl>
                                        <p:attrNameLst>
                                          <p:attrName>ppt_w</p:attrName>
                                        </p:attrNameLst>
                                      </p:cBhvr>
                                      <p:tavLst>
                                        <p:tav tm="0">
                                          <p:val>
                                            <p:fltVal val="0"/>
                                          </p:val>
                                        </p:tav>
                                        <p:tav tm="100000">
                                          <p:val>
                                            <p:strVal val="#ppt_w"/>
                                          </p:val>
                                        </p:tav>
                                      </p:tavLst>
                                    </p:anim>
                                    <p:anim calcmode="lin" valueType="num">
                                      <p:cBhvr>
                                        <p:cTn id="45" dur="500" fill="hold"/>
                                        <p:tgtEl>
                                          <p:spTgt spid="9"/>
                                        </p:tgtEl>
                                        <p:attrNameLst>
                                          <p:attrName>ppt_h</p:attrName>
                                        </p:attrNameLst>
                                      </p:cBhvr>
                                      <p:tavLst>
                                        <p:tav tm="0">
                                          <p:val>
                                            <p:fltVal val="0"/>
                                          </p:val>
                                        </p:tav>
                                        <p:tav tm="100000">
                                          <p:val>
                                            <p:strVal val="#ppt_h"/>
                                          </p:val>
                                        </p:tav>
                                      </p:tavLst>
                                    </p:anim>
                                    <p:animEffect transition="in" filter="fade">
                                      <p:cBhvr>
                                        <p:cTn id="46" dur="500"/>
                                        <p:tgtEl>
                                          <p:spTgt spid="9"/>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p:cTn id="49" dur="500" fill="hold"/>
                                        <p:tgtEl>
                                          <p:spTgt spid="10"/>
                                        </p:tgtEl>
                                        <p:attrNameLst>
                                          <p:attrName>ppt_w</p:attrName>
                                        </p:attrNameLst>
                                      </p:cBhvr>
                                      <p:tavLst>
                                        <p:tav tm="0">
                                          <p:val>
                                            <p:fltVal val="0"/>
                                          </p:val>
                                        </p:tav>
                                        <p:tav tm="100000">
                                          <p:val>
                                            <p:strVal val="#ppt_w"/>
                                          </p:val>
                                        </p:tav>
                                      </p:tavLst>
                                    </p:anim>
                                    <p:anim calcmode="lin" valueType="num">
                                      <p:cBhvr>
                                        <p:cTn id="50" dur="500" fill="hold"/>
                                        <p:tgtEl>
                                          <p:spTgt spid="10"/>
                                        </p:tgtEl>
                                        <p:attrNameLst>
                                          <p:attrName>ppt_h</p:attrName>
                                        </p:attrNameLst>
                                      </p:cBhvr>
                                      <p:tavLst>
                                        <p:tav tm="0">
                                          <p:val>
                                            <p:fltVal val="0"/>
                                          </p:val>
                                        </p:tav>
                                        <p:tav tm="100000">
                                          <p:val>
                                            <p:strVal val="#ppt_h"/>
                                          </p:val>
                                        </p:tav>
                                      </p:tavLst>
                                    </p:anim>
                                    <p:animEffect transition="in" filter="fade">
                                      <p:cBhvr>
                                        <p:cTn id="51" dur="500"/>
                                        <p:tgtEl>
                                          <p:spTgt spid="10"/>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p:cTn id="54" dur="500" fill="hold"/>
                                        <p:tgtEl>
                                          <p:spTgt spid="11"/>
                                        </p:tgtEl>
                                        <p:attrNameLst>
                                          <p:attrName>ppt_w</p:attrName>
                                        </p:attrNameLst>
                                      </p:cBhvr>
                                      <p:tavLst>
                                        <p:tav tm="0">
                                          <p:val>
                                            <p:fltVal val="0"/>
                                          </p:val>
                                        </p:tav>
                                        <p:tav tm="100000">
                                          <p:val>
                                            <p:strVal val="#ppt_w"/>
                                          </p:val>
                                        </p:tav>
                                      </p:tavLst>
                                    </p:anim>
                                    <p:anim calcmode="lin" valueType="num">
                                      <p:cBhvr>
                                        <p:cTn id="55" dur="500" fill="hold"/>
                                        <p:tgtEl>
                                          <p:spTgt spid="11"/>
                                        </p:tgtEl>
                                        <p:attrNameLst>
                                          <p:attrName>ppt_h</p:attrName>
                                        </p:attrNameLst>
                                      </p:cBhvr>
                                      <p:tavLst>
                                        <p:tav tm="0">
                                          <p:val>
                                            <p:fltVal val="0"/>
                                          </p:val>
                                        </p:tav>
                                        <p:tav tm="100000">
                                          <p:val>
                                            <p:strVal val="#ppt_h"/>
                                          </p:val>
                                        </p:tav>
                                      </p:tavLst>
                                    </p:anim>
                                    <p:animEffect transition="in" filter="fade">
                                      <p:cBhvr>
                                        <p:cTn id="56" dur="500"/>
                                        <p:tgtEl>
                                          <p:spTgt spid="1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p:cTn id="59" dur="500" fill="hold"/>
                                        <p:tgtEl>
                                          <p:spTgt spid="12"/>
                                        </p:tgtEl>
                                        <p:attrNameLst>
                                          <p:attrName>ppt_w</p:attrName>
                                        </p:attrNameLst>
                                      </p:cBhvr>
                                      <p:tavLst>
                                        <p:tav tm="0">
                                          <p:val>
                                            <p:fltVal val="0"/>
                                          </p:val>
                                        </p:tav>
                                        <p:tav tm="100000">
                                          <p:val>
                                            <p:strVal val="#ppt_w"/>
                                          </p:val>
                                        </p:tav>
                                      </p:tavLst>
                                    </p:anim>
                                    <p:anim calcmode="lin" valueType="num">
                                      <p:cBhvr>
                                        <p:cTn id="60" dur="500" fill="hold"/>
                                        <p:tgtEl>
                                          <p:spTgt spid="12"/>
                                        </p:tgtEl>
                                        <p:attrNameLst>
                                          <p:attrName>ppt_h</p:attrName>
                                        </p:attrNameLst>
                                      </p:cBhvr>
                                      <p:tavLst>
                                        <p:tav tm="0">
                                          <p:val>
                                            <p:fltVal val="0"/>
                                          </p:val>
                                        </p:tav>
                                        <p:tav tm="100000">
                                          <p:val>
                                            <p:strVal val="#ppt_h"/>
                                          </p:val>
                                        </p:tav>
                                      </p:tavLst>
                                    </p:anim>
                                    <p:animEffect transition="in" filter="fade">
                                      <p:cBhvr>
                                        <p:cTn id="61" dur="500"/>
                                        <p:tgtEl>
                                          <p:spTgt spid="12"/>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 calcmode="lin" valueType="num">
                                      <p:cBhvr>
                                        <p:cTn id="64" dur="500" fill="hold"/>
                                        <p:tgtEl>
                                          <p:spTgt spid="13"/>
                                        </p:tgtEl>
                                        <p:attrNameLst>
                                          <p:attrName>ppt_w</p:attrName>
                                        </p:attrNameLst>
                                      </p:cBhvr>
                                      <p:tavLst>
                                        <p:tav tm="0">
                                          <p:val>
                                            <p:fltVal val="0"/>
                                          </p:val>
                                        </p:tav>
                                        <p:tav tm="100000">
                                          <p:val>
                                            <p:strVal val="#ppt_w"/>
                                          </p:val>
                                        </p:tav>
                                      </p:tavLst>
                                    </p:anim>
                                    <p:anim calcmode="lin" valueType="num">
                                      <p:cBhvr>
                                        <p:cTn id="65" dur="500" fill="hold"/>
                                        <p:tgtEl>
                                          <p:spTgt spid="13"/>
                                        </p:tgtEl>
                                        <p:attrNameLst>
                                          <p:attrName>ppt_h</p:attrName>
                                        </p:attrNameLst>
                                      </p:cBhvr>
                                      <p:tavLst>
                                        <p:tav tm="0">
                                          <p:val>
                                            <p:fltVal val="0"/>
                                          </p:val>
                                        </p:tav>
                                        <p:tav tm="100000">
                                          <p:val>
                                            <p:strVal val="#ppt_h"/>
                                          </p:val>
                                        </p:tav>
                                      </p:tavLst>
                                    </p:anim>
                                    <p:animEffect transition="in" filter="fade">
                                      <p:cBhvr>
                                        <p:cTn id="66" dur="500"/>
                                        <p:tgtEl>
                                          <p:spTgt spid="13"/>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p:cTn id="69" dur="500" fill="hold"/>
                                        <p:tgtEl>
                                          <p:spTgt spid="14"/>
                                        </p:tgtEl>
                                        <p:attrNameLst>
                                          <p:attrName>ppt_w</p:attrName>
                                        </p:attrNameLst>
                                      </p:cBhvr>
                                      <p:tavLst>
                                        <p:tav tm="0">
                                          <p:val>
                                            <p:fltVal val="0"/>
                                          </p:val>
                                        </p:tav>
                                        <p:tav tm="100000">
                                          <p:val>
                                            <p:strVal val="#ppt_w"/>
                                          </p:val>
                                        </p:tav>
                                      </p:tavLst>
                                    </p:anim>
                                    <p:anim calcmode="lin" valueType="num">
                                      <p:cBhvr>
                                        <p:cTn id="70" dur="500" fill="hold"/>
                                        <p:tgtEl>
                                          <p:spTgt spid="14"/>
                                        </p:tgtEl>
                                        <p:attrNameLst>
                                          <p:attrName>ppt_h</p:attrName>
                                        </p:attrNameLst>
                                      </p:cBhvr>
                                      <p:tavLst>
                                        <p:tav tm="0">
                                          <p:val>
                                            <p:fltVal val="0"/>
                                          </p:val>
                                        </p:tav>
                                        <p:tav tm="100000">
                                          <p:val>
                                            <p:strVal val="#ppt_h"/>
                                          </p:val>
                                        </p:tav>
                                      </p:tavLst>
                                    </p:anim>
                                    <p:animEffect transition="in" filter="fade">
                                      <p:cBhvr>
                                        <p:cTn id="71" dur="500"/>
                                        <p:tgtEl>
                                          <p:spTgt spid="14"/>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 calcmode="lin" valueType="num">
                                      <p:cBhvr>
                                        <p:cTn id="74" dur="500" fill="hold"/>
                                        <p:tgtEl>
                                          <p:spTgt spid="15"/>
                                        </p:tgtEl>
                                        <p:attrNameLst>
                                          <p:attrName>ppt_w</p:attrName>
                                        </p:attrNameLst>
                                      </p:cBhvr>
                                      <p:tavLst>
                                        <p:tav tm="0">
                                          <p:val>
                                            <p:fltVal val="0"/>
                                          </p:val>
                                        </p:tav>
                                        <p:tav tm="100000">
                                          <p:val>
                                            <p:strVal val="#ppt_w"/>
                                          </p:val>
                                        </p:tav>
                                      </p:tavLst>
                                    </p:anim>
                                    <p:anim calcmode="lin" valueType="num">
                                      <p:cBhvr>
                                        <p:cTn id="75" dur="500" fill="hold"/>
                                        <p:tgtEl>
                                          <p:spTgt spid="15"/>
                                        </p:tgtEl>
                                        <p:attrNameLst>
                                          <p:attrName>ppt_h</p:attrName>
                                        </p:attrNameLst>
                                      </p:cBhvr>
                                      <p:tavLst>
                                        <p:tav tm="0">
                                          <p:val>
                                            <p:fltVal val="0"/>
                                          </p:val>
                                        </p:tav>
                                        <p:tav tm="100000">
                                          <p:val>
                                            <p:strVal val="#ppt_h"/>
                                          </p:val>
                                        </p:tav>
                                      </p:tavLst>
                                    </p:anim>
                                    <p:animEffect transition="in" filter="fade">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fade">
                                      <p:cBhvr>
                                        <p:cTn id="81" dur="1000"/>
                                        <p:tgtEl>
                                          <p:spTgt spid="4"/>
                                        </p:tgtEl>
                                      </p:cBhvr>
                                    </p:animEffect>
                                    <p:anim calcmode="lin" valueType="num">
                                      <p:cBhvr>
                                        <p:cTn id="82" dur="1000" fill="hold"/>
                                        <p:tgtEl>
                                          <p:spTgt spid="4"/>
                                        </p:tgtEl>
                                        <p:attrNameLst>
                                          <p:attrName>ppt_x</p:attrName>
                                        </p:attrNameLst>
                                      </p:cBhvr>
                                      <p:tavLst>
                                        <p:tav tm="0">
                                          <p:val>
                                            <p:strVal val="#ppt_x"/>
                                          </p:val>
                                        </p:tav>
                                        <p:tav tm="100000">
                                          <p:val>
                                            <p:strVal val="#ppt_x"/>
                                          </p:val>
                                        </p:tav>
                                      </p:tavLst>
                                    </p:anim>
                                    <p:anim calcmode="lin" valueType="num">
                                      <p:cBhvr>
                                        <p:cTn id="83" dur="1000" fill="hold"/>
                                        <p:tgtEl>
                                          <p:spTgt spid="4"/>
                                        </p:tgtEl>
                                        <p:attrNameLst>
                                          <p:attrName>ppt_y</p:attrName>
                                        </p:attrNameLst>
                                      </p:cBhvr>
                                      <p:tavLst>
                                        <p:tav tm="0">
                                          <p:val>
                                            <p:strVal val="#ppt_y+.1"/>
                                          </p:val>
                                        </p:tav>
                                        <p:tav tm="100000">
                                          <p:val>
                                            <p:strVal val="#ppt_y"/>
                                          </p:val>
                                        </p:tav>
                                      </p:tavLst>
                                    </p:anim>
                                  </p:childTnLst>
                                </p:cTn>
                              </p:par>
                              <p:par>
                                <p:cTn id="84" presetID="53" presetClass="entr" presetSubtype="16" fill="hold" grpId="0" nodeType="with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p:cTn id="86" dur="500" fill="hold"/>
                                        <p:tgtEl>
                                          <p:spTgt spid="16"/>
                                        </p:tgtEl>
                                        <p:attrNameLst>
                                          <p:attrName>ppt_w</p:attrName>
                                        </p:attrNameLst>
                                      </p:cBhvr>
                                      <p:tavLst>
                                        <p:tav tm="0">
                                          <p:val>
                                            <p:fltVal val="0"/>
                                          </p:val>
                                        </p:tav>
                                        <p:tav tm="100000">
                                          <p:val>
                                            <p:strVal val="#ppt_w"/>
                                          </p:val>
                                        </p:tav>
                                      </p:tavLst>
                                    </p:anim>
                                    <p:anim calcmode="lin" valueType="num">
                                      <p:cBhvr>
                                        <p:cTn id="87" dur="500" fill="hold"/>
                                        <p:tgtEl>
                                          <p:spTgt spid="16"/>
                                        </p:tgtEl>
                                        <p:attrNameLst>
                                          <p:attrName>ppt_h</p:attrName>
                                        </p:attrNameLst>
                                      </p:cBhvr>
                                      <p:tavLst>
                                        <p:tav tm="0">
                                          <p:val>
                                            <p:fltVal val="0"/>
                                          </p:val>
                                        </p:tav>
                                        <p:tav tm="100000">
                                          <p:val>
                                            <p:strVal val="#ppt_h"/>
                                          </p:val>
                                        </p:tav>
                                      </p:tavLst>
                                    </p:anim>
                                    <p:animEffect transition="in" filter="fade">
                                      <p:cBhvr>
                                        <p:cTn id="8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P spid="14" grpId="0"/>
      <p:bldP spid="15" grpId="0"/>
      <p:bldP spid="16"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501480" y="1901309"/>
            <a:ext cx="4526367" cy="738664"/>
          </a:xfrm>
          <a:prstGeom prst="rect">
            <a:avLst/>
          </a:prstGeom>
        </p:spPr>
        <p:txBody>
          <a:bodyPr wrap="none">
            <a:spAutoFit/>
          </a:bodyPr>
          <a:lstStyle/>
          <a:p>
            <a:r>
              <a:rPr lang="en-US" altLang="zh-CN" sz="2400" dirty="0">
                <a:cs typeface="+mn-ea"/>
                <a:sym typeface="+mn-lt"/>
              </a:rPr>
              <a:t>Hanging Calamus and Moxa  </a:t>
            </a:r>
            <a:endParaRPr lang="en-US" altLang="zh-CN" sz="2400" dirty="0">
              <a:cs typeface="+mn-ea"/>
              <a:sym typeface="+mn-lt"/>
            </a:endParaRPr>
          </a:p>
          <a:p>
            <a:r>
              <a:rPr lang="zh-CN" altLang="en-US" dirty="0">
                <a:cs typeface="+mn-ea"/>
                <a:sym typeface="+mn-lt"/>
              </a:rPr>
              <a:t>挂艾叶、菖蒲</a:t>
            </a:r>
            <a:endParaRPr lang="zh-CN" altLang="en-US" dirty="0">
              <a:cs typeface="+mn-ea"/>
              <a:sym typeface="+mn-lt"/>
            </a:endParaRPr>
          </a:p>
        </p:txBody>
      </p:sp>
      <p:pic>
        <p:nvPicPr>
          <p:cNvPr id="1028" name="Picture 4" descr="http://www.ray-joy.com/UploadFiles/clubfiles/image/2014-06/20140601190024292429.png"/>
          <p:cNvPicPr>
            <a:picLocks noChangeAspect="1" noChangeArrowheads="1"/>
          </p:cNvPicPr>
          <p:nvPr/>
        </p:nvPicPr>
        <p:blipFill rotWithShape="1">
          <a:blip r:embed="rId1" cstate="screen"/>
          <a:srcRect/>
          <a:stretch>
            <a:fillRect/>
          </a:stretch>
        </p:blipFill>
        <p:spPr bwMode="auto">
          <a:xfrm>
            <a:off x="1552575" y="1777930"/>
            <a:ext cx="4429125" cy="3190875"/>
          </a:xfrm>
          <a:prstGeom prst="roundRect">
            <a:avLst>
              <a:gd name="adj" fmla="val 2026"/>
            </a:avLst>
          </a:prstGeom>
          <a:solidFill>
            <a:srgbClr val="FFFFFF">
              <a:shade val="85000"/>
            </a:srgbClr>
          </a:solidFill>
          <a:ln>
            <a:noFill/>
          </a:ln>
          <a:effectLst>
            <a:reflection blurRad="12700" stA="38000" endPos="28000" dist="5000" dir="5400000" sy="-100000" algn="bl" rotWithShape="0"/>
          </a:effectLst>
        </p:spPr>
      </p:pic>
      <p:sp>
        <p:nvSpPr>
          <p:cNvPr id="6" name="矩形 5"/>
          <p:cNvSpPr/>
          <p:nvPr/>
        </p:nvSpPr>
        <p:spPr>
          <a:xfrm>
            <a:off x="6501480" y="3278147"/>
            <a:ext cx="5019675" cy="2753360"/>
          </a:xfrm>
          <a:prstGeom prst="rect">
            <a:avLst/>
          </a:prstGeom>
        </p:spPr>
        <p:txBody>
          <a:bodyPr wrap="square">
            <a:spAutoFit/>
          </a:bodyPr>
          <a:lstStyle/>
          <a:p>
            <a:r>
              <a:rPr lang="en-US" altLang="zh-CN" sz="1600" dirty="0">
                <a:cs typeface="+mn-ea"/>
                <a:sym typeface="+mn-lt"/>
              </a:rPr>
              <a:t>Acorus is a Chinese folk festival custom, in the Dragon Boat Festival with the leaf in the hall hanging in the hall, cut Aili tiger shaped or cut color for small tigers, pasted with AI leaves, women strive to wear, in the secluded evil drive miasma. Using calamus as a sword and inserting it on the door couch, there is the magic effect of exorcism.</a:t>
            </a:r>
            <a:endParaRPr lang="en-US" altLang="zh-CN" sz="1600" dirty="0">
              <a:cs typeface="+mn-ea"/>
              <a:sym typeface="+mn-lt"/>
            </a:endParaRPr>
          </a:p>
          <a:p>
            <a:endParaRPr lang="en-US" altLang="zh-CN" sz="1200" dirty="0">
              <a:cs typeface="+mn-ea"/>
              <a:sym typeface="+mn-lt"/>
            </a:endParaRPr>
          </a:p>
          <a:p>
            <a:r>
              <a:rPr lang="zh-CN" altLang="en-US" sz="1100" dirty="0">
                <a:cs typeface="+mn-ea"/>
                <a:sym typeface="+mn-lt"/>
              </a:rPr>
              <a:t>挂艾叶菖蒲是中国民间节日习俗，在端午节以艾叶悬于堂中，剪艾力虎形或剪彩为小虎，贴以艾叶，妇人争相戴之，以僻邪驱瘴。用菖蒲作剑，插于门榻， 有驱魔法鬼之神效。</a:t>
            </a:r>
            <a:endParaRPr lang="zh-CN" altLang="en-US" sz="11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p:cTn id="7" dur="500" fill="hold"/>
                                        <p:tgtEl>
                                          <p:spTgt spid="1028"/>
                                        </p:tgtEl>
                                        <p:attrNameLst>
                                          <p:attrName>ppt_w</p:attrName>
                                        </p:attrNameLst>
                                      </p:cBhvr>
                                      <p:tavLst>
                                        <p:tav tm="0">
                                          <p:val>
                                            <p:fltVal val="0"/>
                                          </p:val>
                                        </p:tav>
                                        <p:tav tm="100000">
                                          <p:val>
                                            <p:strVal val="#ppt_w"/>
                                          </p:val>
                                        </p:tav>
                                      </p:tavLst>
                                    </p:anim>
                                    <p:anim calcmode="lin" valueType="num">
                                      <p:cBhvr>
                                        <p:cTn id="8" dur="500" fill="hold"/>
                                        <p:tgtEl>
                                          <p:spTgt spid="1028"/>
                                        </p:tgtEl>
                                        <p:attrNameLst>
                                          <p:attrName>ppt_h</p:attrName>
                                        </p:attrNameLst>
                                      </p:cBhvr>
                                      <p:tavLst>
                                        <p:tav tm="0">
                                          <p:val>
                                            <p:fltVal val="0"/>
                                          </p:val>
                                        </p:tav>
                                        <p:tav tm="100000">
                                          <p:val>
                                            <p:strVal val="#ppt_h"/>
                                          </p:val>
                                        </p:tav>
                                      </p:tavLst>
                                    </p:anim>
                                    <p:animEffect transition="in" filter="fade">
                                      <p:cBhvr>
                                        <p:cTn id="9" dur="500"/>
                                        <p:tgtEl>
                                          <p:spTgt spid="1028"/>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www.12ky.com/UploadFiles/2011-06/2011060309473134007.jpg"/>
          <p:cNvPicPr>
            <a:picLocks noChangeAspect="1" noChangeArrowheads="1"/>
          </p:cNvPicPr>
          <p:nvPr/>
        </p:nvPicPr>
        <p:blipFill>
          <a:blip r:embed="rId1">
            <a:extLst>
              <a:ext uri="{BEBA8EAE-BF5A-486C-A8C5-ECC9F3942E4B}">
                <a14:imgProps xmlns:a14="http://schemas.microsoft.com/office/drawing/2010/main">
                  <a14:imgLayer r:embed="rId2">
                    <a14:imgEffect>
                      <a14:backgroundRemoval t="10000" b="90000" l="10000" r="90000"/>
                    </a14:imgEffect>
                    <a14:imgEffect>
                      <a14:saturation sat="300000"/>
                    </a14:imgEffect>
                  </a14:imgLayer>
                </a14:imgProps>
              </a:ext>
            </a:extLst>
          </a:blip>
          <a:srcRect/>
          <a:stretch>
            <a:fillRect/>
          </a:stretch>
        </p:blipFill>
        <p:spPr bwMode="auto">
          <a:xfrm>
            <a:off x="652463" y="1352550"/>
            <a:ext cx="7553325" cy="4495800"/>
          </a:xfrm>
          <a:prstGeom prst="rect">
            <a:avLst/>
          </a:prstGeom>
          <a:noFill/>
          <a:effectLst>
            <a:outerShdw blurRad="127000" dist="38100" dir="2700000" algn="tl" rotWithShape="0">
              <a:schemeClr val="tx1">
                <a:lumMod val="65000"/>
                <a:lumOff val="35000"/>
                <a:alpha val="40000"/>
              </a:schemeClr>
            </a:outerShdw>
          </a:effectLst>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rotWithShape="1">
          <a:blip r:embed="rId3" cstate="screen"/>
          <a:srcRect/>
          <a:stretch>
            <a:fillRect/>
          </a:stretch>
        </p:blipFill>
        <p:spPr>
          <a:xfrm>
            <a:off x="5372100" y="1352550"/>
            <a:ext cx="2107941" cy="2308432"/>
          </a:xfrm>
          <a:prstGeom prst="rect">
            <a:avLst/>
          </a:prstGeom>
        </p:spPr>
      </p:pic>
      <p:sp>
        <p:nvSpPr>
          <p:cNvPr id="3" name="矩形 2"/>
          <p:cNvSpPr/>
          <p:nvPr/>
        </p:nvSpPr>
        <p:spPr>
          <a:xfrm>
            <a:off x="7480041" y="3200340"/>
            <a:ext cx="3493008" cy="800219"/>
          </a:xfrm>
          <a:prstGeom prst="rect">
            <a:avLst/>
          </a:prstGeom>
        </p:spPr>
        <p:txBody>
          <a:bodyPr wrap="none">
            <a:spAutoFit/>
          </a:bodyPr>
          <a:lstStyle/>
          <a:p>
            <a:r>
              <a:rPr lang="en-US" altLang="zh-CN" sz="2800" dirty="0">
                <a:cs typeface="+mn-ea"/>
                <a:sym typeface="+mn-lt"/>
              </a:rPr>
              <a:t>Dragon Boat Race  </a:t>
            </a:r>
            <a:endParaRPr lang="en-US" altLang="zh-CN" sz="2800" dirty="0">
              <a:cs typeface="+mn-ea"/>
              <a:sym typeface="+mn-lt"/>
            </a:endParaRPr>
          </a:p>
          <a:p>
            <a:r>
              <a:rPr lang="zh-CN" altLang="en-US" dirty="0">
                <a:cs typeface="+mn-ea"/>
                <a:sym typeface="+mn-lt"/>
              </a:rPr>
              <a:t>赛龙舟</a:t>
            </a: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900" decel="100000" fill="hold"/>
                                        <p:tgtEl>
                                          <p:spTgt spid="307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074"/>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y0.ifengimg.com/cmpp/2015/06/20/02/276d1aa6-9489-47f3-b6f0-d5781a8078d5_size79_w400_h266.jpg"/>
          <p:cNvPicPr>
            <a:picLocks noChangeAspect="1" noChangeArrowheads="1"/>
          </p:cNvPicPr>
          <p:nvPr/>
        </p:nvPicPr>
        <p:blipFill>
          <a:blip r:embed="rId1"/>
          <a:srcRect/>
          <a:stretch>
            <a:fillRect/>
          </a:stretch>
        </p:blipFill>
        <p:spPr bwMode="auto">
          <a:xfrm>
            <a:off x="2064328" y="1928957"/>
            <a:ext cx="3810000" cy="2533650"/>
          </a:xfrm>
          <a:prstGeom prst="rect">
            <a:avLst/>
          </a:prstGeom>
          <a:ln>
            <a:noFill/>
          </a:ln>
          <a:effectLst>
            <a:outerShdw blurRad="254000" dist="50800" dir="2700000" algn="tl" rotWithShape="0">
              <a:schemeClr val="accent6">
                <a:lumMod val="50000"/>
                <a:alpha val="54000"/>
              </a:schemeClr>
            </a:outerShdw>
          </a:effectLst>
          <a:extLst>
            <a:ext uri="{909E8E84-426E-40DD-AFC4-6F175D3DCCD1}">
              <a14:hiddenFill xmlns:a14="http://schemas.microsoft.com/office/drawing/2010/main">
                <a:solidFill>
                  <a:srgbClr val="FFFFFF"/>
                </a:solidFill>
              </a14:hiddenFill>
            </a:ext>
          </a:extLst>
        </p:spPr>
      </p:pic>
      <p:sp>
        <p:nvSpPr>
          <p:cNvPr id="4" name="矩形 3"/>
          <p:cNvSpPr/>
          <p:nvPr/>
        </p:nvSpPr>
        <p:spPr>
          <a:xfrm>
            <a:off x="1971578" y="4685283"/>
            <a:ext cx="4111190" cy="830997"/>
          </a:xfrm>
          <a:prstGeom prst="rect">
            <a:avLst/>
          </a:prstGeom>
        </p:spPr>
        <p:txBody>
          <a:bodyPr wrap="none">
            <a:spAutoFit/>
          </a:bodyPr>
          <a:lstStyle/>
          <a:p>
            <a:pPr algn="ctr"/>
            <a:r>
              <a:rPr lang="en-US" altLang="zh-CN" sz="2800" dirty="0">
                <a:cs typeface="+mn-ea"/>
                <a:sym typeface="+mn-lt"/>
              </a:rPr>
              <a:t>The Culture of Zongzi  </a:t>
            </a:r>
            <a:endParaRPr lang="en-US" altLang="zh-CN" sz="2800" dirty="0">
              <a:cs typeface="+mn-ea"/>
              <a:sym typeface="+mn-lt"/>
            </a:endParaRPr>
          </a:p>
          <a:p>
            <a:pPr algn="ctr"/>
            <a:r>
              <a:rPr lang="zh-CN" altLang="en-US" sz="2000" dirty="0">
                <a:cs typeface="+mn-ea"/>
                <a:sym typeface="+mn-lt"/>
              </a:rPr>
              <a:t>包粽子</a:t>
            </a:r>
            <a:endParaRPr lang="zh-CN" altLang="en-US" sz="2400" dirty="0">
              <a:cs typeface="+mn-ea"/>
              <a:sym typeface="+mn-lt"/>
            </a:endParaRPr>
          </a:p>
        </p:txBody>
      </p:sp>
      <p:sp>
        <p:nvSpPr>
          <p:cNvPr id="7" name="矩形 6"/>
          <p:cNvSpPr/>
          <p:nvPr/>
        </p:nvSpPr>
        <p:spPr>
          <a:xfrm>
            <a:off x="6407729" y="2180119"/>
            <a:ext cx="4895271" cy="2061210"/>
          </a:xfrm>
          <a:prstGeom prst="rect">
            <a:avLst/>
          </a:prstGeom>
        </p:spPr>
        <p:txBody>
          <a:bodyPr wrap="square">
            <a:spAutoFit/>
          </a:bodyPr>
          <a:lstStyle/>
          <a:p>
            <a:r>
              <a:rPr lang="en-US" altLang="zh-CN" sz="1600" dirty="0">
                <a:cs typeface="+mn-ea"/>
                <a:sym typeface="+mn-lt"/>
              </a:rPr>
              <a:t>Zongzi is a traditional custom of the Dragon Boat Festival. First of all, prepare the zongzi leaves. The zongzi leaves of the old Beijing dumplings are usually reed leaves. They are called Zongye leaves on the dumplings. Next is to prepare the stuffing in the dumplings, put the stuffing in the leaves of zongzi, and the rice dumplings are finished.</a:t>
            </a:r>
            <a:endParaRPr lang="en-US" altLang="zh-CN" sz="1600" dirty="0">
              <a:cs typeface="+mn-ea"/>
              <a:sym typeface="+mn-lt"/>
            </a:endParaRPr>
          </a:p>
        </p:txBody>
      </p:sp>
      <p:sp>
        <p:nvSpPr>
          <p:cNvPr id="9" name="矩形 8"/>
          <p:cNvSpPr/>
          <p:nvPr/>
        </p:nvSpPr>
        <p:spPr>
          <a:xfrm>
            <a:off x="6571559" y="4109977"/>
            <a:ext cx="4731326" cy="646331"/>
          </a:xfrm>
          <a:prstGeom prst="rect">
            <a:avLst/>
          </a:prstGeom>
        </p:spPr>
        <p:txBody>
          <a:bodyPr wrap="square">
            <a:spAutoFit/>
          </a:bodyPr>
          <a:lstStyle/>
          <a:p>
            <a:r>
              <a:rPr lang="zh-CN" altLang="en-US" sz="1200" dirty="0">
                <a:cs typeface="+mn-ea"/>
                <a:sym typeface="+mn-lt"/>
              </a:rPr>
              <a:t>包粽子是端午节的一种传统风俗。首先要准备好粽子叶，老北京包粽子的粽子叶一般是苇叶，用在包粽子上就被称为粽叶。其次则是准备粽子里面的馅料，将馅料置于粽叶中，粽子则完成了。</a:t>
            </a:r>
            <a:endParaRPr lang="zh-CN" altLang="en-US" sz="12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barn(inVertical)">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36549" y="2036159"/>
            <a:ext cx="2345514" cy="1077218"/>
          </a:xfrm>
          <a:prstGeom prst="rect">
            <a:avLst/>
          </a:prstGeom>
        </p:spPr>
        <p:txBody>
          <a:bodyPr wrap="none">
            <a:spAutoFit/>
          </a:bodyPr>
          <a:lstStyle/>
          <a:p>
            <a:r>
              <a:rPr lang="en-US" altLang="zh-CN" sz="3200" dirty="0">
                <a:cs typeface="+mn-ea"/>
                <a:sym typeface="+mn-lt"/>
              </a:rPr>
              <a:t>Spice Bag  </a:t>
            </a:r>
            <a:endParaRPr lang="en-US" altLang="zh-CN" sz="3200" dirty="0">
              <a:cs typeface="+mn-ea"/>
              <a:sym typeface="+mn-lt"/>
            </a:endParaRPr>
          </a:p>
          <a:p>
            <a:r>
              <a:rPr lang="zh-CN" altLang="en-US" sz="3200" dirty="0">
                <a:cs typeface="+mn-ea"/>
                <a:sym typeface="+mn-lt"/>
              </a:rPr>
              <a:t>配香囊</a:t>
            </a:r>
            <a:endParaRPr lang="zh-CN" altLang="en-US" sz="3200" dirty="0">
              <a:cs typeface="+mn-ea"/>
              <a:sym typeface="+mn-lt"/>
            </a:endParaRPr>
          </a:p>
        </p:txBody>
      </p:sp>
      <p:sp>
        <p:nvSpPr>
          <p:cNvPr id="3" name="矩形 2"/>
          <p:cNvSpPr/>
          <p:nvPr/>
        </p:nvSpPr>
        <p:spPr>
          <a:xfrm>
            <a:off x="1536549" y="3547486"/>
            <a:ext cx="6096000" cy="461665"/>
          </a:xfrm>
          <a:prstGeom prst="rect">
            <a:avLst/>
          </a:prstGeom>
        </p:spPr>
        <p:txBody>
          <a:bodyPr>
            <a:spAutoFit/>
          </a:bodyPr>
          <a:lstStyle/>
          <a:p>
            <a:pPr>
              <a:spcBef>
                <a:spcPct val="50000"/>
              </a:spcBef>
            </a:pPr>
            <a:r>
              <a:rPr lang="zh-CN" altLang="en-US" sz="1200" dirty="0">
                <a:cs typeface="+mn-ea"/>
                <a:sym typeface="+mn-lt"/>
              </a:rPr>
              <a:t>端午节最有特色的饰物就是香包。小孩佩戴香包，传说有避邪驱瘟之意。用含有多种香味的药用植物做成的香包也可以预防疾病。</a:t>
            </a:r>
            <a:endParaRPr lang="zh-CN" altLang="en-US" sz="1200" dirty="0">
              <a:cs typeface="+mn-ea"/>
              <a:sym typeface="+mn-lt"/>
            </a:endParaRPr>
          </a:p>
        </p:txBody>
      </p:sp>
      <p:sp>
        <p:nvSpPr>
          <p:cNvPr id="6" name="矩形 5"/>
          <p:cNvSpPr/>
          <p:nvPr/>
        </p:nvSpPr>
        <p:spPr>
          <a:xfrm>
            <a:off x="1536549" y="4009151"/>
            <a:ext cx="6096000" cy="1077218"/>
          </a:xfrm>
          <a:prstGeom prst="rect">
            <a:avLst/>
          </a:prstGeom>
        </p:spPr>
        <p:txBody>
          <a:bodyPr>
            <a:spAutoFit/>
          </a:bodyPr>
          <a:lstStyle/>
          <a:p>
            <a:r>
              <a:rPr lang="en-US" altLang="zh-CN" sz="1600" dirty="0">
                <a:cs typeface="+mn-ea"/>
                <a:sym typeface="+mn-lt"/>
              </a:rPr>
              <a:t>The most distinctive ornament of the Dragon Boat Festival is the fragrant bag. Children wear sachets, legend has the meaning of evils. Sachets made from medicinal plants containing many flavors can also prevent diseases.</a:t>
            </a:r>
            <a:endParaRPr lang="zh-CN" altLang="en-US" sz="1600" dirty="0">
              <a:cs typeface="+mn-ea"/>
              <a:sym typeface="+mn-lt"/>
            </a:endParaRPr>
          </a:p>
        </p:txBody>
      </p:sp>
      <p:pic>
        <p:nvPicPr>
          <p:cNvPr id="10" name="图片 9"/>
          <p:cNvPicPr>
            <a:picLocks noChangeAspect="1"/>
          </p:cNvPicPr>
          <p:nvPr/>
        </p:nvPicPr>
        <p:blipFill>
          <a:blip r:embed="rId1"/>
          <a:stretch>
            <a:fillRect/>
          </a:stretch>
        </p:blipFill>
        <p:spPr>
          <a:xfrm>
            <a:off x="7032342" y="801692"/>
            <a:ext cx="5017643" cy="501764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up)">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784699" y="2150459"/>
            <a:ext cx="2913362" cy="1077218"/>
          </a:xfrm>
          <a:prstGeom prst="rect">
            <a:avLst/>
          </a:prstGeom>
        </p:spPr>
        <p:txBody>
          <a:bodyPr wrap="none">
            <a:spAutoFit/>
          </a:bodyPr>
          <a:lstStyle/>
          <a:p>
            <a:r>
              <a:rPr lang="en-US" altLang="zh-CN" sz="3200" dirty="0">
                <a:cs typeface="+mn-ea"/>
                <a:sym typeface="+mn-lt"/>
              </a:rPr>
              <a:t>Realgar Wine </a:t>
            </a:r>
            <a:endParaRPr lang="en-US" altLang="zh-CN" sz="3200" dirty="0">
              <a:cs typeface="+mn-ea"/>
              <a:sym typeface="+mn-lt"/>
            </a:endParaRPr>
          </a:p>
          <a:p>
            <a:r>
              <a:rPr lang="zh-CN" altLang="en-US" sz="3200" dirty="0">
                <a:cs typeface="+mn-ea"/>
                <a:sym typeface="+mn-lt"/>
              </a:rPr>
              <a:t>雄黄酒</a:t>
            </a:r>
            <a:endParaRPr lang="zh-CN" altLang="en-US" sz="3200" dirty="0">
              <a:cs typeface="+mn-ea"/>
              <a:sym typeface="+mn-lt"/>
            </a:endParaRPr>
          </a:p>
        </p:txBody>
      </p:sp>
      <p:sp>
        <p:nvSpPr>
          <p:cNvPr id="6" name="矩形 5"/>
          <p:cNvSpPr/>
          <p:nvPr/>
        </p:nvSpPr>
        <p:spPr>
          <a:xfrm>
            <a:off x="5784699" y="3429000"/>
            <a:ext cx="6096000" cy="1569660"/>
          </a:xfrm>
          <a:prstGeom prst="rect">
            <a:avLst/>
          </a:prstGeom>
        </p:spPr>
        <p:txBody>
          <a:bodyPr>
            <a:spAutoFit/>
          </a:bodyPr>
          <a:lstStyle/>
          <a:p>
            <a:r>
              <a:rPr lang="en-US" altLang="zh-CN" sz="1600" dirty="0">
                <a:cs typeface="+mn-ea"/>
                <a:sym typeface="+mn-lt"/>
              </a:rPr>
              <a:t>It is a very popular practice to drink this kind of Chinese liquor seasoned with realgar at the Dragon Boat Festival. </a:t>
            </a:r>
            <a:endParaRPr lang="en-US" altLang="zh-CN" sz="1600" dirty="0">
              <a:cs typeface="+mn-ea"/>
              <a:sym typeface="+mn-lt"/>
            </a:endParaRPr>
          </a:p>
          <a:p>
            <a:r>
              <a:rPr lang="en-US" altLang="zh-CN" sz="1600" dirty="0">
                <a:cs typeface="+mn-ea"/>
                <a:sym typeface="+mn-lt"/>
              </a:rPr>
              <a:t>This is for protection from evil and disease for the rest of the year.</a:t>
            </a:r>
            <a:endParaRPr lang="en-US" altLang="zh-CN" sz="1600" dirty="0">
              <a:cs typeface="+mn-ea"/>
              <a:sym typeface="+mn-lt"/>
            </a:endParaRPr>
          </a:p>
          <a:p>
            <a:r>
              <a:rPr lang="en-US" altLang="zh-CN" sz="1600" dirty="0">
                <a:cs typeface="+mn-ea"/>
                <a:sym typeface="+mn-lt"/>
              </a:rPr>
              <a:t>In one word, all of the activities are to protect themselves from evil and honor the poet Qu Yuan</a:t>
            </a:r>
            <a:r>
              <a:rPr lang="zh-CN" altLang="en-US" sz="1600" dirty="0">
                <a:cs typeface="+mn-ea"/>
                <a:sym typeface="+mn-lt"/>
              </a:rPr>
              <a:t>。</a:t>
            </a:r>
            <a:endParaRPr lang="zh-CN" altLang="en-US" sz="1600" dirty="0">
              <a:cs typeface="+mn-ea"/>
              <a:sym typeface="+mn-lt"/>
            </a:endParaRPr>
          </a:p>
        </p:txBody>
      </p:sp>
      <p:pic>
        <p:nvPicPr>
          <p:cNvPr id="5" name="图片 4"/>
          <p:cNvPicPr>
            <a:picLocks noChangeAspect="1"/>
          </p:cNvPicPr>
          <p:nvPr/>
        </p:nvPicPr>
        <p:blipFill rotWithShape="1">
          <a:blip r:embed="rId1" cstate="screen">
            <a:extLst>
              <a:ext uri="{BEBA8EAE-BF5A-486C-A8C5-ECC9F3942E4B}">
                <a14:imgProps xmlns:a14="http://schemas.microsoft.com/office/drawing/2010/main">
                  <a14:imgLayer r:embed="rId2">
                    <a14:imgEffect>
                      <a14:colorTemperature colorTemp="11200"/>
                    </a14:imgEffect>
                    <a14:imgEffect>
                      <a14:saturation sat="200000"/>
                    </a14:imgEffect>
                    <a14:imgEffect>
                      <a14:sharpenSoften amount="25000"/>
                    </a14:imgEffect>
                  </a14:imgLayer>
                </a14:imgProps>
              </a:ext>
            </a:extLst>
          </a:blip>
          <a:srcRect/>
          <a:stretch>
            <a:fillRect/>
          </a:stretch>
        </p:blipFill>
        <p:spPr>
          <a:xfrm>
            <a:off x="1117997" y="1744054"/>
            <a:ext cx="4219302" cy="336989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inVertic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381250" y="5125444"/>
            <a:ext cx="6096000" cy="923330"/>
          </a:xfrm>
          <a:prstGeom prst="rect">
            <a:avLst/>
          </a:prstGeom>
        </p:spPr>
        <p:txBody>
          <a:bodyPr>
            <a:spAutoFit/>
          </a:bodyPr>
          <a:lstStyle/>
          <a:p>
            <a:r>
              <a:rPr lang="en-US" altLang="zh-CN" dirty="0">
                <a:cs typeface="+mn-ea"/>
                <a:sym typeface="+mn-lt"/>
              </a:rPr>
              <a:t>Travel sickness: such practices, prevalent in the custom of the Dragon Boat Festival in Guizhou Province</a:t>
            </a:r>
            <a:endParaRPr lang="en-US" altLang="zh-CN" dirty="0">
              <a:cs typeface="+mn-ea"/>
              <a:sym typeface="+mn-lt"/>
            </a:endParaRPr>
          </a:p>
        </p:txBody>
      </p:sp>
      <p:sp>
        <p:nvSpPr>
          <p:cNvPr id="4" name="矩形 3"/>
          <p:cNvSpPr/>
          <p:nvPr/>
        </p:nvSpPr>
        <p:spPr>
          <a:xfrm>
            <a:off x="7709086" y="2403074"/>
            <a:ext cx="3280642" cy="1077218"/>
          </a:xfrm>
          <a:prstGeom prst="rect">
            <a:avLst/>
          </a:prstGeom>
        </p:spPr>
        <p:txBody>
          <a:bodyPr wrap="none">
            <a:spAutoFit/>
          </a:bodyPr>
          <a:lstStyle/>
          <a:p>
            <a:r>
              <a:rPr lang="en-US" altLang="zh-CN" sz="3200" dirty="0">
                <a:cs typeface="+mn-ea"/>
                <a:sym typeface="+mn-lt"/>
              </a:rPr>
              <a:t>Travel sickness  </a:t>
            </a:r>
            <a:endParaRPr lang="en-US" altLang="zh-CN" sz="3200" dirty="0">
              <a:cs typeface="+mn-ea"/>
              <a:sym typeface="+mn-lt"/>
            </a:endParaRPr>
          </a:p>
          <a:p>
            <a:r>
              <a:rPr lang="zh-CN" altLang="en-US" sz="3200" dirty="0">
                <a:cs typeface="+mn-ea"/>
                <a:sym typeface="+mn-lt"/>
              </a:rPr>
              <a:t>游百病</a:t>
            </a:r>
            <a:endParaRPr lang="zh-CN" altLang="en-US" sz="3200" dirty="0">
              <a:cs typeface="+mn-ea"/>
              <a:sym typeface="+mn-lt"/>
            </a:endParaRPr>
          </a:p>
        </p:txBody>
      </p:sp>
      <p:sp>
        <p:nvSpPr>
          <p:cNvPr id="6" name="矩形 5"/>
          <p:cNvSpPr/>
          <p:nvPr/>
        </p:nvSpPr>
        <p:spPr>
          <a:xfrm>
            <a:off x="2381250" y="5802552"/>
            <a:ext cx="5262979" cy="369332"/>
          </a:xfrm>
          <a:prstGeom prst="rect">
            <a:avLst/>
          </a:prstGeom>
        </p:spPr>
        <p:txBody>
          <a:bodyPr wrap="none">
            <a:spAutoFit/>
          </a:bodyPr>
          <a:lstStyle/>
          <a:p>
            <a:r>
              <a:rPr lang="zh-CN" altLang="en-US" dirty="0">
                <a:cs typeface="+mn-ea"/>
                <a:sym typeface="+mn-lt"/>
              </a:rPr>
              <a:t>游百病：此种习俗，盛行于贵州地区的端午习俗。</a:t>
            </a:r>
            <a:endParaRPr lang="zh-CN" altLang="en-US" dirty="0">
              <a:cs typeface="+mn-ea"/>
              <a:sym typeface="+mn-lt"/>
            </a:endParaRPr>
          </a:p>
        </p:txBody>
      </p:sp>
      <p:pic>
        <p:nvPicPr>
          <p:cNvPr id="11" name="图片 10"/>
          <p:cNvPicPr>
            <a:picLocks noChangeAspect="1"/>
          </p:cNvPicPr>
          <p:nvPr/>
        </p:nvPicPr>
        <p:blipFill>
          <a:blip r:embed="rId1">
            <a:extLst>
              <a:ext uri="{BEBA8EAE-BF5A-486C-A8C5-ECC9F3942E4B}">
                <a14:imgProps xmlns:a14="http://schemas.microsoft.com/office/drawing/2010/main">
                  <a14:imgLayer r:embed="rId2">
                    <a14:imgEffect>
                      <a14:sharpenSoften amount="-100000"/>
                    </a14:imgEffect>
                  </a14:imgLayer>
                </a14:imgProps>
              </a:ext>
            </a:extLst>
          </a:blip>
          <a:stretch>
            <a:fillRect/>
          </a:stretch>
        </p:blipFill>
        <p:spPr>
          <a:xfrm>
            <a:off x="2279836" y="1437365"/>
            <a:ext cx="4762500" cy="3457575"/>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5207188" y="1366546"/>
            <a:ext cx="2550802" cy="2570053"/>
          </a:xfrm>
          <a:prstGeom prst="rect">
            <a:avLst/>
          </a:prstGeom>
        </p:spPr>
      </p:pic>
      <p:sp>
        <p:nvSpPr>
          <p:cNvPr id="3" name="文本框 2"/>
          <p:cNvSpPr txBox="1"/>
          <p:nvPr/>
        </p:nvSpPr>
        <p:spPr>
          <a:xfrm>
            <a:off x="5855179" y="1871230"/>
            <a:ext cx="1374510" cy="1446550"/>
          </a:xfrm>
          <a:prstGeom prst="rect">
            <a:avLst/>
          </a:prstGeom>
          <a:noFill/>
        </p:spPr>
        <p:txBody>
          <a:bodyPr wrap="square" rtlCol="0">
            <a:spAutoFit/>
          </a:bodyPr>
          <a:lstStyle/>
          <a:p>
            <a:r>
              <a:rPr lang="zh-CN" altLang="en-US" sz="8800" dirty="0">
                <a:effectLst>
                  <a:outerShdw blurRad="38100" dist="38100" dir="2700000" algn="tl">
                    <a:srgbClr val="000000">
                      <a:alpha val="43137"/>
                    </a:srgbClr>
                  </a:outerShdw>
                </a:effectLst>
                <a:cs typeface="+mn-ea"/>
                <a:sym typeface="+mn-lt"/>
              </a:rPr>
              <a:t>叁</a:t>
            </a:r>
            <a:endParaRPr lang="zh-CN" altLang="en-US" sz="8800" dirty="0">
              <a:effectLst>
                <a:outerShdw blurRad="38100" dist="38100" dir="2700000" algn="tl">
                  <a:srgbClr val="000000">
                    <a:alpha val="43137"/>
                  </a:srgbClr>
                </a:outerShdw>
              </a:effectLst>
              <a:cs typeface="+mn-ea"/>
              <a:sym typeface="+mn-lt"/>
            </a:endParaRPr>
          </a:p>
        </p:txBody>
      </p:sp>
      <p:sp>
        <p:nvSpPr>
          <p:cNvPr id="4" name="文本框 3"/>
          <p:cNvSpPr txBox="1"/>
          <p:nvPr/>
        </p:nvSpPr>
        <p:spPr>
          <a:xfrm>
            <a:off x="2394858" y="4016756"/>
            <a:ext cx="8447317" cy="523220"/>
          </a:xfrm>
          <a:prstGeom prst="rect">
            <a:avLst/>
          </a:prstGeom>
          <a:noFill/>
        </p:spPr>
        <p:txBody>
          <a:bodyPr wrap="square" rtlCol="0">
            <a:spAutoFit/>
          </a:bodyPr>
          <a:lstStyle/>
          <a:p>
            <a:pPr algn="ctr"/>
            <a:r>
              <a:rPr lang="en-US" altLang="zh-CN" sz="2800" dirty="0">
                <a:effectLst>
                  <a:outerShdw blurRad="38100" dist="38100" dir="2700000" algn="tl">
                    <a:srgbClr val="000000">
                      <a:alpha val="43137"/>
                    </a:srgbClr>
                  </a:outerShdw>
                </a:effectLst>
                <a:cs typeface="+mn-ea"/>
                <a:sym typeface="+mn-lt"/>
              </a:rPr>
              <a:t>The Dragon Boat Festival in other countries</a:t>
            </a:r>
            <a:endParaRPr lang="en-US" altLang="zh-CN" sz="2800" dirty="0">
              <a:effectLst>
                <a:outerShdw blurRad="38100" dist="38100" dir="2700000" algn="tl">
                  <a:srgbClr val="000000">
                    <a:alpha val="43137"/>
                  </a:srgbClr>
                </a:outerShdw>
              </a:effectLst>
              <a:cs typeface="+mn-ea"/>
              <a:sym typeface="+mn-lt"/>
            </a:endParaRPr>
          </a:p>
        </p:txBody>
      </p:sp>
      <p:sp>
        <p:nvSpPr>
          <p:cNvPr id="5" name="文本框 4"/>
          <p:cNvSpPr txBox="1"/>
          <p:nvPr/>
        </p:nvSpPr>
        <p:spPr>
          <a:xfrm>
            <a:off x="5700501" y="4572137"/>
            <a:ext cx="1683864" cy="584775"/>
          </a:xfrm>
          <a:prstGeom prst="rect">
            <a:avLst/>
          </a:prstGeom>
          <a:noFill/>
        </p:spPr>
        <p:txBody>
          <a:bodyPr wrap="square" rtlCol="0">
            <a:spAutoFit/>
          </a:bodyPr>
          <a:lstStyle/>
          <a:p>
            <a:pPr algn="ctr"/>
            <a:r>
              <a:rPr lang="zh-CN" altLang="en-US" sz="3200" dirty="0">
                <a:cs typeface="+mn-ea"/>
                <a:sym typeface="+mn-lt"/>
              </a:rPr>
              <a:t>他国</a:t>
            </a:r>
            <a:endParaRPr lang="zh-CN" altLang="en-US" sz="3200" dirty="0">
              <a:cs typeface="+mn-ea"/>
              <a:sym typeface="+mn-lt"/>
            </a:endParaRPr>
          </a:p>
        </p:txBody>
      </p:sp>
      <p:pic>
        <p:nvPicPr>
          <p:cNvPr id="6" name="图片 5"/>
          <p:cNvPicPr>
            <a:picLocks noChangeAspect="1"/>
          </p:cNvPicPr>
          <p:nvPr/>
        </p:nvPicPr>
        <p:blipFill>
          <a:blip r:embed="rId2"/>
          <a:stretch>
            <a:fillRect/>
          </a:stretch>
        </p:blipFill>
        <p:spPr>
          <a:xfrm>
            <a:off x="5985734" y="0"/>
            <a:ext cx="6206266" cy="292633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arn(inVertical)">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307615" y="1252245"/>
            <a:ext cx="3359358" cy="2493048"/>
          </a:xfrm>
          <a:prstGeom prst="rect">
            <a:avLst/>
          </a:prstGeom>
        </p:spPr>
      </p:pic>
      <p:pic>
        <p:nvPicPr>
          <p:cNvPr id="3" name="图片 2"/>
          <p:cNvPicPr>
            <a:picLocks noChangeAspect="1"/>
          </p:cNvPicPr>
          <p:nvPr/>
        </p:nvPicPr>
        <p:blipFill>
          <a:blip r:embed="rId2"/>
          <a:stretch>
            <a:fillRect/>
          </a:stretch>
        </p:blipFill>
        <p:spPr>
          <a:xfrm>
            <a:off x="1298737" y="3178822"/>
            <a:ext cx="3378970" cy="2616796"/>
          </a:xfrm>
          <a:prstGeom prst="rect">
            <a:avLst/>
          </a:prstGeom>
        </p:spPr>
      </p:pic>
      <p:pic>
        <p:nvPicPr>
          <p:cNvPr id="4" name="图片 3"/>
          <p:cNvPicPr>
            <a:picLocks noChangeAspect="1"/>
          </p:cNvPicPr>
          <p:nvPr/>
        </p:nvPicPr>
        <p:blipFill>
          <a:blip r:embed="rId3"/>
          <a:stretch>
            <a:fillRect/>
          </a:stretch>
        </p:blipFill>
        <p:spPr>
          <a:xfrm>
            <a:off x="4089786" y="1252245"/>
            <a:ext cx="5024599" cy="3580749"/>
          </a:xfrm>
          <a:prstGeom prst="rect">
            <a:avLst/>
          </a:prstGeom>
        </p:spPr>
      </p:pic>
      <p:pic>
        <p:nvPicPr>
          <p:cNvPr id="5" name="图片 4"/>
          <p:cNvPicPr>
            <a:picLocks noChangeAspect="1"/>
          </p:cNvPicPr>
          <p:nvPr/>
        </p:nvPicPr>
        <p:blipFill>
          <a:blip r:embed="rId4"/>
          <a:stretch>
            <a:fillRect/>
          </a:stretch>
        </p:blipFill>
        <p:spPr>
          <a:xfrm>
            <a:off x="4107542" y="4314592"/>
            <a:ext cx="4883319" cy="1383912"/>
          </a:xfrm>
          <a:prstGeom prst="rect">
            <a:avLst/>
          </a:prstGeom>
        </p:spPr>
      </p:pic>
      <p:pic>
        <p:nvPicPr>
          <p:cNvPr id="6" name="图片 5"/>
          <p:cNvPicPr>
            <a:picLocks noChangeAspect="1"/>
          </p:cNvPicPr>
          <p:nvPr/>
        </p:nvPicPr>
        <p:blipFill>
          <a:blip r:embed="rId5"/>
          <a:stretch>
            <a:fillRect/>
          </a:stretch>
        </p:blipFill>
        <p:spPr>
          <a:xfrm>
            <a:off x="8631977" y="1312960"/>
            <a:ext cx="2444708" cy="1310754"/>
          </a:xfrm>
          <a:prstGeom prst="rect">
            <a:avLst/>
          </a:prstGeom>
        </p:spPr>
      </p:pic>
      <p:pic>
        <p:nvPicPr>
          <p:cNvPr id="7" name="图片 6"/>
          <p:cNvPicPr>
            <a:picLocks noChangeAspect="1"/>
          </p:cNvPicPr>
          <p:nvPr/>
        </p:nvPicPr>
        <p:blipFill>
          <a:blip r:embed="rId6"/>
          <a:stretch>
            <a:fillRect/>
          </a:stretch>
        </p:blipFill>
        <p:spPr>
          <a:xfrm>
            <a:off x="8533899" y="2208078"/>
            <a:ext cx="2676376" cy="3578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119120" y="5041325"/>
            <a:ext cx="6096000" cy="784830"/>
          </a:xfrm>
          <a:prstGeom prst="rect">
            <a:avLst/>
          </a:prstGeom>
        </p:spPr>
        <p:txBody>
          <a:bodyPr>
            <a:spAutoFit/>
          </a:bodyPr>
          <a:lstStyle/>
          <a:p>
            <a:r>
              <a:rPr lang="zh-CN" altLang="en-US" sz="900" dirty="0">
                <a:cs typeface="+mn-ea"/>
                <a:sym typeface="+mn-lt"/>
              </a:rPr>
              <a:t>日本自古以来就有过中国节的传统。在日本，端午的习惯是在平安时代以后由中国传入日本的。从明治时代开始，各节日都改为公历日。日本的端午节是公历</a:t>
            </a:r>
            <a:r>
              <a:rPr lang="en-US" altLang="zh-CN" sz="900" dirty="0">
                <a:cs typeface="+mn-ea"/>
                <a:sym typeface="+mn-lt"/>
              </a:rPr>
              <a:t>5</a:t>
            </a:r>
            <a:r>
              <a:rPr lang="zh-CN" altLang="en-US" sz="900" dirty="0">
                <a:cs typeface="+mn-ea"/>
                <a:sym typeface="+mn-lt"/>
              </a:rPr>
              <a:t>月</a:t>
            </a:r>
            <a:r>
              <a:rPr lang="en-US" altLang="zh-CN" sz="900" dirty="0">
                <a:cs typeface="+mn-ea"/>
                <a:sym typeface="+mn-lt"/>
              </a:rPr>
              <a:t>5</a:t>
            </a:r>
            <a:r>
              <a:rPr lang="zh-CN" altLang="en-US" sz="900" dirty="0">
                <a:cs typeface="+mn-ea"/>
                <a:sym typeface="+mn-lt"/>
              </a:rPr>
              <a:t>日。端午节的习俗传到日本之后，被吸收改造成为日本的传统文化。日本人在这一天不划龙舟，但也跟中国人一样会吃粽子，并在门前挂出菖蒲草。在</a:t>
            </a:r>
            <a:r>
              <a:rPr lang="en-US" altLang="zh-CN" sz="900" dirty="0">
                <a:cs typeface="+mn-ea"/>
                <a:sym typeface="+mn-lt"/>
              </a:rPr>
              <a:t>1948</a:t>
            </a:r>
            <a:r>
              <a:rPr lang="zh-CN" altLang="en-US" sz="900" dirty="0">
                <a:cs typeface="+mn-ea"/>
                <a:sym typeface="+mn-lt"/>
              </a:rPr>
              <a:t>年，端午节被日本政府正式定为法定的儿童节，成为日本五大节日之一。</a:t>
            </a:r>
            <a:endParaRPr lang="en-US" altLang="zh-CN" sz="900" dirty="0">
              <a:cs typeface="+mn-ea"/>
              <a:sym typeface="+mn-lt"/>
            </a:endParaRPr>
          </a:p>
          <a:p>
            <a:r>
              <a:rPr lang="zh-CN" altLang="en-US" sz="900" dirty="0">
                <a:cs typeface="+mn-ea"/>
                <a:sym typeface="+mn-lt"/>
              </a:rPr>
              <a:t>端午节成为传统的风俗，日本人称“艾旗招百福，蒲剑斩千邪”。节日特有饮食有日本粽和柏饼。</a:t>
            </a:r>
            <a:endParaRPr lang="zh-CN" altLang="en-US" sz="900" dirty="0">
              <a:cs typeface="+mn-ea"/>
              <a:sym typeface="+mn-lt"/>
            </a:endParaRPr>
          </a:p>
        </p:txBody>
      </p:sp>
      <p:sp>
        <p:nvSpPr>
          <p:cNvPr id="8" name="矩形 7"/>
          <p:cNvSpPr/>
          <p:nvPr/>
        </p:nvSpPr>
        <p:spPr>
          <a:xfrm>
            <a:off x="975360" y="1642745"/>
            <a:ext cx="10788015" cy="3138170"/>
          </a:xfrm>
          <a:prstGeom prst="rect">
            <a:avLst/>
          </a:prstGeom>
        </p:spPr>
        <p:txBody>
          <a:bodyPr wrap="square">
            <a:spAutoFit/>
          </a:bodyPr>
          <a:lstStyle/>
          <a:p>
            <a:r>
              <a:rPr lang="zh-CN" altLang="en-US" dirty="0">
                <a:cs typeface="+mn-ea"/>
                <a:sym typeface="+mn-lt"/>
              </a:rPr>
              <a:t>Since ancient times, Japan has had a tradition of Chinese festivals. In Japan, the custom of Dragon Boat Festival was introduced from China to Japan after the era of peace. From the Meiji era, festivals are changed to Gregorian calendar days. The Dragon Boat Festival in Japan is the May 5th of the Gregorian calendar. The custom of Dragon Boat Festival has been absorbed and transformed into Japanese traditional culture after its spread to Japan. The Japanese do not row dragon boats on this day, but they also eat dumplings like Chinese people and hang Acorus grass in front of the door. In 1948, the Dragon Boat Festival was officially designated as the statutory children's day by the Japanese government and became one of the five major festivals in Japan.The Dragon Boat Festival has become a traditional custom. The Japanese call it "Ai Qi Zhao Bai Fu, Pu Jian Chai thousand evil." The festival special diet is Japanese dumplings and pancakes.</a:t>
            </a:r>
            <a:endParaRPr lang="zh-CN" altLang="en-US" dirty="0">
              <a:cs typeface="+mn-ea"/>
              <a:sym typeface="+mn-lt"/>
            </a:endParaRPr>
          </a:p>
        </p:txBody>
      </p:sp>
      <p:sp>
        <p:nvSpPr>
          <p:cNvPr id="4" name="矩形 3"/>
          <p:cNvSpPr/>
          <p:nvPr/>
        </p:nvSpPr>
        <p:spPr>
          <a:xfrm>
            <a:off x="3844825" y="4411355"/>
            <a:ext cx="1822550" cy="461665"/>
          </a:xfrm>
          <a:prstGeom prst="rect">
            <a:avLst/>
          </a:prstGeom>
        </p:spPr>
        <p:txBody>
          <a:bodyPr wrap="none">
            <a:spAutoFit/>
          </a:bodyPr>
          <a:lstStyle/>
          <a:p>
            <a:r>
              <a:rPr lang="en-US" altLang="zh-CN" sz="2400" b="1" dirty="0">
                <a:solidFill>
                  <a:schemeClr val="bg1"/>
                </a:solidFill>
                <a:cs typeface="+mn-ea"/>
                <a:sym typeface="+mn-lt"/>
              </a:rPr>
              <a:t>【JAPAN】</a:t>
            </a:r>
            <a:endParaRPr lang="zh-CN" altLang="en-US" sz="2400"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737224" y="4507076"/>
            <a:ext cx="4991100" cy="577081"/>
          </a:xfrm>
          <a:prstGeom prst="rect">
            <a:avLst/>
          </a:prstGeom>
        </p:spPr>
        <p:txBody>
          <a:bodyPr wrap="square">
            <a:spAutoFit/>
          </a:bodyPr>
          <a:lstStyle/>
          <a:p>
            <a:r>
              <a:rPr lang="zh-CN" altLang="en-US" sz="1050" dirty="0">
                <a:cs typeface="+mn-ea"/>
                <a:sym typeface="+mn-lt"/>
              </a:rPr>
              <a:t>朝鲜半岛人民认为端午节是一个庆典，是祭天的时候。在农业社会时期的朝鲜半岛，民众共同参与的传统祭祀活动，祈求丰收。在祭祀举行时会进行假面舞剧、韩式摔跤、荡秋千、跆拳比赛等具有朝鲜地方特色的活动。</a:t>
            </a:r>
            <a:endParaRPr lang="zh-CN" altLang="en-US" sz="1050" dirty="0">
              <a:cs typeface="+mn-ea"/>
              <a:sym typeface="+mn-lt"/>
            </a:endParaRPr>
          </a:p>
        </p:txBody>
      </p:sp>
      <p:sp>
        <p:nvSpPr>
          <p:cNvPr id="9" name="矩形 8"/>
          <p:cNvSpPr/>
          <p:nvPr/>
        </p:nvSpPr>
        <p:spPr>
          <a:xfrm>
            <a:off x="5737224" y="2546831"/>
            <a:ext cx="6096000" cy="1814830"/>
          </a:xfrm>
          <a:prstGeom prst="rect">
            <a:avLst/>
          </a:prstGeom>
        </p:spPr>
        <p:txBody>
          <a:bodyPr>
            <a:spAutoFit/>
          </a:bodyPr>
          <a:lstStyle/>
          <a:p>
            <a:r>
              <a:rPr lang="en-US" altLang="zh-CN" sz="1600" dirty="0">
                <a:cs typeface="+mn-ea"/>
                <a:sym typeface="+mn-lt"/>
              </a:rPr>
              <a:t>People on the Korean Peninsula think that the Dragon Boat Festival is a celebration and a time to worship the sky. On the Korean Peninsula in the agricultural society, the traditional sacrificial activities that the public participated in were praying for a bumper harvest. During the ceremony, there will be activities such as masquerade, Korean wrestling, swinging and Taekwondo.</a:t>
            </a:r>
            <a:endParaRPr lang="en-US" altLang="zh-CN" sz="1600" dirty="0">
              <a:cs typeface="+mn-ea"/>
              <a:sym typeface="+mn-lt"/>
            </a:endParaRPr>
          </a:p>
        </p:txBody>
      </p:sp>
      <p:sp>
        <p:nvSpPr>
          <p:cNvPr id="12" name="矩形 11"/>
          <p:cNvSpPr/>
          <p:nvPr/>
        </p:nvSpPr>
        <p:spPr>
          <a:xfrm>
            <a:off x="5581550" y="2085166"/>
            <a:ext cx="3468385" cy="461665"/>
          </a:xfrm>
          <a:prstGeom prst="rect">
            <a:avLst/>
          </a:prstGeom>
        </p:spPr>
        <p:txBody>
          <a:bodyPr wrap="none">
            <a:spAutoFit/>
          </a:bodyPr>
          <a:lstStyle/>
          <a:p>
            <a:r>
              <a:rPr lang="en-US" altLang="zh-CN" sz="2400" b="1" dirty="0">
                <a:cs typeface="+mn-ea"/>
                <a:sym typeface="+mn-lt"/>
              </a:rPr>
              <a:t>【Korean Peninsula】</a:t>
            </a:r>
            <a:endParaRPr lang="zh-CN" altLang="en-US" sz="2400" dirty="0">
              <a:cs typeface="+mn-ea"/>
              <a:sym typeface="+mn-lt"/>
            </a:endParaRPr>
          </a:p>
        </p:txBody>
      </p:sp>
      <p:pic>
        <p:nvPicPr>
          <p:cNvPr id="9222" name="Picture 6" descr="http://img.pconline.com.cn/images/upload/upc/tx/photoblog/1206/18/c0/12042146_12042146_1339974485375_mthumb.jpg"/>
          <p:cNvPicPr>
            <a:picLocks noChangeAspect="1" noChangeArrowheads="1"/>
          </p:cNvPicPr>
          <p:nvPr/>
        </p:nvPicPr>
        <p:blipFill rotWithShape="1">
          <a:blip r:embed="rId1" cstate="screen"/>
          <a:srcRect/>
          <a:stretch>
            <a:fillRect/>
          </a:stretch>
        </p:blipFill>
        <p:spPr bwMode="auto">
          <a:xfrm>
            <a:off x="1625111" y="1123949"/>
            <a:ext cx="3956538" cy="23842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222"/>
                                        </p:tgtEl>
                                        <p:attrNameLst>
                                          <p:attrName>style.visibility</p:attrName>
                                        </p:attrNameLst>
                                      </p:cBhvr>
                                      <p:to>
                                        <p:strVal val="visible"/>
                                      </p:to>
                                    </p:set>
                                    <p:animEffect transition="in" filter="fade">
                                      <p:cBhvr>
                                        <p:cTn id="7" dur="1000"/>
                                        <p:tgtEl>
                                          <p:spTgt spid="9222"/>
                                        </p:tgtEl>
                                      </p:cBhvr>
                                    </p:animEffect>
                                    <p:anim calcmode="lin" valueType="num">
                                      <p:cBhvr>
                                        <p:cTn id="8" dur="1000" fill="hold"/>
                                        <p:tgtEl>
                                          <p:spTgt spid="9222"/>
                                        </p:tgtEl>
                                        <p:attrNameLst>
                                          <p:attrName>ppt_x</p:attrName>
                                        </p:attrNameLst>
                                      </p:cBhvr>
                                      <p:tavLst>
                                        <p:tav tm="0">
                                          <p:val>
                                            <p:strVal val="#ppt_x"/>
                                          </p:val>
                                        </p:tav>
                                        <p:tav tm="100000">
                                          <p:val>
                                            <p:strVal val="#ppt_x"/>
                                          </p:val>
                                        </p:tav>
                                      </p:tavLst>
                                    </p:anim>
                                    <p:anim calcmode="lin" valueType="num">
                                      <p:cBhvr>
                                        <p:cTn id="9" dur="1000" fill="hold"/>
                                        <p:tgtEl>
                                          <p:spTgt spid="92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059542" y="1380368"/>
            <a:ext cx="2452915" cy="1569660"/>
          </a:xfrm>
          <a:prstGeom prst="rect">
            <a:avLst/>
          </a:prstGeom>
          <a:noFill/>
        </p:spPr>
        <p:txBody>
          <a:bodyPr wrap="square" rtlCol="0">
            <a:spAutoFit/>
          </a:bodyPr>
          <a:lstStyle/>
          <a:p>
            <a:r>
              <a:rPr lang="zh-CN" altLang="en-US" sz="9600" dirty="0">
                <a:latin typeface="华文隶书" panose="02010800040101010101" pitchFamily="2" charset="-122"/>
                <a:ea typeface="华文隶书" panose="02010800040101010101" pitchFamily="2" charset="-122"/>
                <a:cs typeface="+mn-ea"/>
                <a:sym typeface="+mn-lt"/>
              </a:rPr>
              <a:t>目</a:t>
            </a:r>
            <a:endParaRPr lang="zh-CN" altLang="en-US" sz="9600" dirty="0">
              <a:latin typeface="华文隶书" panose="02010800040101010101" pitchFamily="2" charset="-122"/>
              <a:ea typeface="华文隶书" panose="02010800040101010101" pitchFamily="2" charset="-122"/>
              <a:cs typeface="+mn-ea"/>
              <a:sym typeface="+mn-lt"/>
            </a:endParaRPr>
          </a:p>
        </p:txBody>
      </p:sp>
      <p:sp>
        <p:nvSpPr>
          <p:cNvPr id="3" name="文本框 2"/>
          <p:cNvSpPr txBox="1"/>
          <p:nvPr/>
        </p:nvSpPr>
        <p:spPr>
          <a:xfrm>
            <a:off x="1894113" y="2266797"/>
            <a:ext cx="2452915" cy="1569660"/>
          </a:xfrm>
          <a:prstGeom prst="rect">
            <a:avLst/>
          </a:prstGeom>
          <a:noFill/>
        </p:spPr>
        <p:txBody>
          <a:bodyPr wrap="square" rtlCol="0">
            <a:spAutoFit/>
          </a:bodyPr>
          <a:lstStyle/>
          <a:p>
            <a:r>
              <a:rPr lang="zh-CN" altLang="en-US" sz="9600" dirty="0">
                <a:latin typeface="华文隶书" panose="02010800040101010101" pitchFamily="2" charset="-122"/>
                <a:ea typeface="华文隶书" panose="02010800040101010101" pitchFamily="2" charset="-122"/>
                <a:cs typeface="+mn-ea"/>
                <a:sym typeface="+mn-lt"/>
              </a:rPr>
              <a:t>录</a:t>
            </a:r>
            <a:endParaRPr lang="zh-CN" altLang="en-US" sz="9600" dirty="0">
              <a:latin typeface="华文隶书" panose="02010800040101010101" pitchFamily="2" charset="-122"/>
              <a:ea typeface="华文隶书" panose="02010800040101010101" pitchFamily="2" charset="-122"/>
              <a:cs typeface="+mn-ea"/>
              <a:sym typeface="+mn-lt"/>
            </a:endParaRPr>
          </a:p>
        </p:txBody>
      </p:sp>
      <p:sp>
        <p:nvSpPr>
          <p:cNvPr id="4" name="矩形 3"/>
          <p:cNvSpPr>
            <a:spLocks noChangeArrowheads="1"/>
          </p:cNvSpPr>
          <p:nvPr/>
        </p:nvSpPr>
        <p:spPr bwMode="auto">
          <a:xfrm>
            <a:off x="2285999" y="1842032"/>
            <a:ext cx="351971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57200">
              <a:spcBef>
                <a:spcPct val="20000"/>
              </a:spcBef>
              <a:buSzPct val="80000"/>
              <a:buFont typeface="Wingdings" panose="05000000000000000000" pitchFamily="2" charset="2"/>
              <a:buChar char="n"/>
              <a:defRPr sz="2000">
                <a:solidFill>
                  <a:srgbClr val="35530D"/>
                </a:solidFill>
                <a:latin typeface="华文细黑" panose="02010600040101010101" pitchFamily="2" charset="-122"/>
                <a:ea typeface="华文细黑" panose="02010600040101010101" pitchFamily="2" charset="-122"/>
              </a:defRPr>
            </a:lvl1pPr>
            <a:lvl2pPr marL="742950" indent="-285750" defTabSz="457200">
              <a:spcBef>
                <a:spcPct val="20000"/>
              </a:spcBef>
              <a:buFont typeface="Arial" panose="020B0604020202020204" pitchFamily="34" charset="0"/>
              <a:buChar char="–"/>
              <a:defRPr sz="2000">
                <a:solidFill>
                  <a:srgbClr val="35530D"/>
                </a:solidFill>
                <a:latin typeface="华文细黑" panose="02010600040101010101" pitchFamily="2" charset="-122"/>
                <a:ea typeface="华文细黑" panose="02010600040101010101" pitchFamily="2" charset="-122"/>
              </a:defRPr>
            </a:lvl2pPr>
            <a:lvl3pPr marL="1143000" indent="-228600" defTabSz="457200">
              <a:spcBef>
                <a:spcPct val="20000"/>
              </a:spcBef>
              <a:buFont typeface="Arial" panose="020B0604020202020204" pitchFamily="34" charset="0"/>
              <a:buChar char="•"/>
              <a:defRPr sz="1600">
                <a:solidFill>
                  <a:srgbClr val="35530D"/>
                </a:solidFill>
                <a:latin typeface="华文细黑" panose="02010600040101010101" pitchFamily="2" charset="-122"/>
                <a:ea typeface="华文细黑" panose="02010600040101010101" pitchFamily="2" charset="-122"/>
              </a:defRPr>
            </a:lvl3pPr>
            <a:lvl4pPr marL="1600200" indent="-228600" defTabSz="457200">
              <a:spcBef>
                <a:spcPct val="20000"/>
              </a:spcBef>
              <a:buFont typeface="Arial" panose="020B0604020202020204" pitchFamily="34" charset="0"/>
              <a:buChar char="–"/>
              <a:defRPr sz="1400">
                <a:solidFill>
                  <a:srgbClr val="35530D"/>
                </a:solidFill>
                <a:latin typeface="华文细黑" panose="02010600040101010101" pitchFamily="2" charset="-122"/>
                <a:ea typeface="华文细黑" panose="02010600040101010101" pitchFamily="2" charset="-122"/>
              </a:defRPr>
            </a:lvl4pPr>
            <a:lvl5pPr marL="2057400" indent="-228600" defTabSz="457200">
              <a:spcBef>
                <a:spcPct val="20000"/>
              </a:spcBef>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9pPr>
          </a:lstStyle>
          <a:p>
            <a:pPr eaLnBrk="1" hangingPunct="1">
              <a:spcBef>
                <a:spcPct val="0"/>
              </a:spcBef>
              <a:buSzTx/>
              <a:buFontTx/>
              <a:buNone/>
            </a:pPr>
            <a:r>
              <a:rPr lang="en-US" altLang="zh-CN" sz="1800" dirty="0">
                <a:solidFill>
                  <a:srgbClr val="3E1300"/>
                </a:solidFill>
                <a:latin typeface="+mn-lt"/>
                <a:ea typeface="+mn-ea"/>
                <a:cs typeface="+mn-ea"/>
                <a:sym typeface="+mn-lt"/>
              </a:rPr>
              <a:t>The Dragon Boat Festival</a:t>
            </a:r>
            <a:endParaRPr lang="en-US" altLang="zh-CN" sz="1800" dirty="0">
              <a:solidFill>
                <a:srgbClr val="3E1300"/>
              </a:solidFill>
              <a:latin typeface="+mn-lt"/>
              <a:ea typeface="+mn-ea"/>
              <a:cs typeface="+mn-ea"/>
              <a:sym typeface="+mn-lt"/>
            </a:endParaRPr>
          </a:p>
          <a:p>
            <a:pPr eaLnBrk="1" hangingPunct="1">
              <a:spcBef>
                <a:spcPct val="0"/>
              </a:spcBef>
              <a:buSzTx/>
              <a:buFontTx/>
              <a:buNone/>
            </a:pPr>
            <a:r>
              <a:rPr lang="en-US" altLang="zh-CN" sz="1800" dirty="0">
                <a:solidFill>
                  <a:srgbClr val="3E1300"/>
                </a:solidFill>
                <a:latin typeface="+mn-lt"/>
                <a:ea typeface="+mn-ea"/>
                <a:cs typeface="+mn-ea"/>
                <a:sym typeface="+mn-lt"/>
              </a:rPr>
              <a:t>The Content</a:t>
            </a:r>
            <a:endParaRPr lang="en-US" altLang="zh-CN" sz="1800" dirty="0">
              <a:solidFill>
                <a:srgbClr val="3E1300"/>
              </a:solidFill>
              <a:latin typeface="+mn-lt"/>
              <a:ea typeface="+mn-ea"/>
              <a:cs typeface="+mn-ea"/>
              <a:sym typeface="+mn-lt"/>
            </a:endParaRPr>
          </a:p>
        </p:txBody>
      </p:sp>
      <p:sp>
        <p:nvSpPr>
          <p:cNvPr id="5" name="矩形 4"/>
          <p:cNvSpPr/>
          <p:nvPr/>
        </p:nvSpPr>
        <p:spPr>
          <a:xfrm>
            <a:off x="6197600" y="2058171"/>
            <a:ext cx="5094513" cy="769441"/>
          </a:xfrm>
          <a:prstGeom prst="rect">
            <a:avLst/>
          </a:prstGeom>
        </p:spPr>
        <p:txBody>
          <a:bodyPr wrap="square">
            <a:spAutoFit/>
          </a:bodyPr>
          <a:lstStyle/>
          <a:p>
            <a:r>
              <a:rPr lang="en-US" altLang="zh-CN" sz="2400" dirty="0">
                <a:cs typeface="+mn-ea"/>
                <a:sym typeface="+mn-lt"/>
              </a:rPr>
              <a:t>Origin of Dragon Boat Festival</a:t>
            </a:r>
            <a:endParaRPr lang="en-US" altLang="zh-CN" sz="2400" dirty="0">
              <a:cs typeface="+mn-ea"/>
              <a:sym typeface="+mn-lt"/>
            </a:endParaRPr>
          </a:p>
          <a:p>
            <a:r>
              <a:rPr lang="zh-CN" altLang="en-US" sz="2000" dirty="0">
                <a:cs typeface="+mn-ea"/>
                <a:sym typeface="+mn-lt"/>
              </a:rPr>
              <a:t>端午的由来</a:t>
            </a:r>
            <a:endParaRPr lang="en-US" altLang="zh-CN" sz="2000" dirty="0">
              <a:cs typeface="+mn-ea"/>
              <a:sym typeface="+mn-lt"/>
            </a:endParaRPr>
          </a:p>
        </p:txBody>
      </p:sp>
      <p:sp>
        <p:nvSpPr>
          <p:cNvPr id="6" name="矩形 5"/>
          <p:cNvSpPr/>
          <p:nvPr/>
        </p:nvSpPr>
        <p:spPr>
          <a:xfrm>
            <a:off x="6197601" y="3021544"/>
            <a:ext cx="5413828" cy="769441"/>
          </a:xfrm>
          <a:prstGeom prst="rect">
            <a:avLst/>
          </a:prstGeom>
        </p:spPr>
        <p:txBody>
          <a:bodyPr wrap="square">
            <a:spAutoFit/>
          </a:bodyPr>
          <a:lstStyle/>
          <a:p>
            <a:r>
              <a:rPr lang="en-US" altLang="zh-CN" sz="2400" dirty="0">
                <a:cs typeface="+mn-ea"/>
                <a:sym typeface="+mn-lt"/>
              </a:rPr>
              <a:t>Custom of Dragon Boat Festival</a:t>
            </a:r>
            <a:endParaRPr lang="en-US" altLang="zh-CN" sz="2400" dirty="0">
              <a:cs typeface="+mn-ea"/>
              <a:sym typeface="+mn-lt"/>
            </a:endParaRPr>
          </a:p>
          <a:p>
            <a:r>
              <a:rPr lang="zh-CN" altLang="en-US" sz="2000" dirty="0">
                <a:cs typeface="+mn-ea"/>
                <a:sym typeface="+mn-lt"/>
              </a:rPr>
              <a:t>端午的习俗</a:t>
            </a:r>
            <a:endParaRPr lang="en-US" altLang="zh-CN" sz="2000" dirty="0">
              <a:cs typeface="+mn-ea"/>
              <a:sym typeface="+mn-lt"/>
            </a:endParaRPr>
          </a:p>
        </p:txBody>
      </p:sp>
      <p:sp>
        <p:nvSpPr>
          <p:cNvPr id="7" name="矩形 6"/>
          <p:cNvSpPr/>
          <p:nvPr/>
        </p:nvSpPr>
        <p:spPr>
          <a:xfrm>
            <a:off x="6197600" y="3984917"/>
            <a:ext cx="5849257" cy="1138773"/>
          </a:xfrm>
          <a:prstGeom prst="rect">
            <a:avLst/>
          </a:prstGeom>
        </p:spPr>
        <p:txBody>
          <a:bodyPr wrap="square">
            <a:spAutoFit/>
          </a:bodyPr>
          <a:lstStyle/>
          <a:p>
            <a:r>
              <a:rPr lang="en-US" altLang="zh-CN" sz="2400" dirty="0">
                <a:cs typeface="+mn-ea"/>
                <a:sym typeface="+mn-lt"/>
              </a:rPr>
              <a:t>The Dragon Boat Festival in other countries</a:t>
            </a:r>
            <a:endParaRPr lang="en-US" altLang="zh-CN" sz="2400" dirty="0">
              <a:cs typeface="+mn-ea"/>
              <a:sym typeface="+mn-lt"/>
            </a:endParaRPr>
          </a:p>
          <a:p>
            <a:r>
              <a:rPr lang="zh-CN" altLang="en-US" sz="2000" dirty="0">
                <a:cs typeface="+mn-ea"/>
                <a:sym typeface="+mn-lt"/>
              </a:rPr>
              <a:t>其他国家的端午节日</a:t>
            </a:r>
            <a:endParaRPr lang="zh-CN" altLang="en-US" sz="2000" dirty="0">
              <a:cs typeface="+mn-ea"/>
              <a:sym typeface="+mn-lt"/>
            </a:endParaRPr>
          </a:p>
        </p:txBody>
      </p:sp>
      <p:pic>
        <p:nvPicPr>
          <p:cNvPr id="15" name="图片 14"/>
          <p:cNvPicPr>
            <a:picLocks noChangeAspect="1"/>
          </p:cNvPicPr>
          <p:nvPr/>
        </p:nvPicPr>
        <p:blipFill>
          <a:blip r:embed="rId1"/>
          <a:stretch>
            <a:fillRect/>
          </a:stretch>
        </p:blipFill>
        <p:spPr>
          <a:xfrm>
            <a:off x="8055621" y="0"/>
            <a:ext cx="4136379" cy="2510058"/>
          </a:xfrm>
          <a:prstGeom prst="rect">
            <a:avLst/>
          </a:prstGeom>
        </p:spPr>
      </p:pic>
      <p:sp>
        <p:nvSpPr>
          <p:cNvPr id="12" name="矩形: 圆角 11"/>
          <p:cNvSpPr/>
          <p:nvPr/>
        </p:nvSpPr>
        <p:spPr>
          <a:xfrm>
            <a:off x="5408386" y="2266797"/>
            <a:ext cx="373742" cy="373742"/>
          </a:xfrm>
          <a:prstGeom prst="roundRect">
            <a:avLst/>
          </a:prstGeom>
          <a:blipFill dpi="0" rotWithShape="1">
            <a:blip r:embed="rId2" cstate="screen"/>
            <a:srcRect/>
            <a:tile tx="0" ty="0" sx="20000" sy="20000" flip="none" algn="ctr"/>
          </a:blipFill>
          <a:ln>
            <a:noFill/>
          </a:ln>
          <a:effectLst>
            <a:outerShdw blurRad="50800" dist="38100" dir="2700000" algn="tl" rotWithShape="0">
              <a:schemeClr val="accent6">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cs typeface="+mn-ea"/>
                <a:sym typeface="+mn-lt"/>
              </a:rPr>
              <a:t>1</a:t>
            </a:r>
            <a:endParaRPr lang="zh-CN" altLang="en-US" sz="2000" b="1" dirty="0">
              <a:cs typeface="+mn-ea"/>
              <a:sym typeface="+mn-lt"/>
            </a:endParaRPr>
          </a:p>
        </p:txBody>
      </p:sp>
      <p:sp>
        <p:nvSpPr>
          <p:cNvPr id="14" name="矩形: 圆角 13"/>
          <p:cNvSpPr/>
          <p:nvPr/>
        </p:nvSpPr>
        <p:spPr>
          <a:xfrm>
            <a:off x="5408386" y="3242129"/>
            <a:ext cx="373742" cy="373742"/>
          </a:xfrm>
          <a:prstGeom prst="roundRect">
            <a:avLst/>
          </a:prstGeom>
          <a:blipFill dpi="0" rotWithShape="1">
            <a:blip r:embed="rId2" cstate="screen"/>
            <a:srcRect/>
            <a:tile tx="0" ty="0" sx="20000" sy="20000" flip="none" algn="ctr"/>
          </a:blipFill>
          <a:ln>
            <a:noFill/>
          </a:ln>
          <a:effectLst>
            <a:outerShdw blurRad="50800" dist="38100" dir="2700000" algn="tl" rotWithShape="0">
              <a:schemeClr val="accent6">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cs typeface="+mn-ea"/>
                <a:sym typeface="+mn-lt"/>
              </a:rPr>
              <a:t>2</a:t>
            </a:r>
            <a:endParaRPr lang="zh-CN" altLang="en-US" sz="2000" b="1" dirty="0">
              <a:cs typeface="+mn-ea"/>
              <a:sym typeface="+mn-lt"/>
            </a:endParaRPr>
          </a:p>
        </p:txBody>
      </p:sp>
      <p:sp>
        <p:nvSpPr>
          <p:cNvPr id="16" name="矩形: 圆角 15"/>
          <p:cNvSpPr/>
          <p:nvPr/>
        </p:nvSpPr>
        <p:spPr>
          <a:xfrm>
            <a:off x="5408386" y="4182766"/>
            <a:ext cx="373742" cy="373742"/>
          </a:xfrm>
          <a:prstGeom prst="roundRect">
            <a:avLst/>
          </a:prstGeom>
          <a:blipFill dpi="0" rotWithShape="1">
            <a:blip r:embed="rId2" cstate="screen"/>
            <a:srcRect/>
            <a:tile tx="0" ty="0" sx="20000" sy="20000" flip="none" algn="ctr"/>
          </a:blipFill>
          <a:ln>
            <a:noFill/>
          </a:ln>
          <a:effectLst>
            <a:outerShdw blurRad="50800" dist="38100" dir="2700000" algn="tl" rotWithShape="0">
              <a:schemeClr val="accent6">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cs typeface="+mn-ea"/>
                <a:sym typeface="+mn-lt"/>
              </a:rPr>
              <a:t>3</a:t>
            </a:r>
            <a:endParaRPr lang="zh-CN" altLang="en-US" sz="2000" b="1" dirty="0">
              <a:cs typeface="+mn-ea"/>
              <a:sym typeface="+mn-lt"/>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Effect transition="in" filter="fade">
                                      <p:cBhvr>
                                        <p:cTn id="23" dur="500"/>
                                        <p:tgtEl>
                                          <p:spTgt spid="3"/>
                                        </p:tgtEl>
                                      </p:cBhvr>
                                    </p:animEffect>
                                  </p:childTnLst>
                                </p:cTn>
                              </p:par>
                            </p:childTnLst>
                          </p:cTn>
                        </p:par>
                        <p:par>
                          <p:cTn id="24" fill="hold">
                            <p:stCondLst>
                              <p:cond delay="500"/>
                            </p:stCondLst>
                            <p:childTnLst>
                              <p:par>
                                <p:cTn id="25" presetID="42"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8"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left)">
                                      <p:cBhvr>
                                        <p:cTn id="33" dur="500"/>
                                        <p:tgtEl>
                                          <p:spTgt spid="5"/>
                                        </p:tgtEl>
                                      </p:cBhvr>
                                    </p:animEffect>
                                  </p:childTnLst>
                                </p:cTn>
                              </p:par>
                            </p:childTnLst>
                          </p:cTn>
                        </p:par>
                        <p:par>
                          <p:cTn id="34" fill="hold">
                            <p:stCondLst>
                              <p:cond delay="2000"/>
                            </p:stCondLst>
                            <p:childTnLst>
                              <p:par>
                                <p:cTn id="35" presetID="42" presetClass="entr" presetSubtype="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0"/>
                                        <p:tgtEl>
                                          <p:spTgt spid="14"/>
                                        </p:tgtEl>
                                      </p:cBhvr>
                                    </p:animEffect>
                                    <p:anim calcmode="lin" valueType="num">
                                      <p:cBhvr>
                                        <p:cTn id="38" dur="1000" fill="hold"/>
                                        <p:tgtEl>
                                          <p:spTgt spid="14"/>
                                        </p:tgtEl>
                                        <p:attrNameLst>
                                          <p:attrName>ppt_x</p:attrName>
                                        </p:attrNameLst>
                                      </p:cBhvr>
                                      <p:tavLst>
                                        <p:tav tm="0">
                                          <p:val>
                                            <p:strVal val="#ppt_x"/>
                                          </p:val>
                                        </p:tav>
                                        <p:tav tm="100000">
                                          <p:val>
                                            <p:strVal val="#ppt_x"/>
                                          </p:val>
                                        </p:tav>
                                      </p:tavLst>
                                    </p:anim>
                                    <p:anim calcmode="lin" valueType="num">
                                      <p:cBhvr>
                                        <p:cTn id="39" dur="1000" fill="hold"/>
                                        <p:tgtEl>
                                          <p:spTgt spid="14"/>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500"/>
                            </p:stCondLst>
                            <p:childTnLst>
                              <p:par>
                                <p:cTn id="51" presetID="22" presetClass="entr" presetSubtype="8" fill="hold" grpId="0" nodeType="after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wipe(left)">
                                      <p:cBhvr>
                                        <p:cTn id="5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12" grpId="0" animBg="1"/>
      <p:bldP spid="14" grpId="0" animBg="1"/>
      <p:bldP spid="1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336913" y="4678128"/>
            <a:ext cx="2235317" cy="1844760"/>
          </a:xfrm>
          <a:prstGeom prst="rect">
            <a:avLst/>
          </a:prstGeom>
        </p:spPr>
      </p:pic>
      <p:sp>
        <p:nvSpPr>
          <p:cNvPr id="3" name="矩形 2"/>
          <p:cNvSpPr>
            <a:spLocks noChangeArrowheads="1"/>
          </p:cNvSpPr>
          <p:nvPr/>
        </p:nvSpPr>
        <p:spPr bwMode="auto">
          <a:xfrm>
            <a:off x="1741714" y="1860520"/>
            <a:ext cx="54646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57200">
              <a:spcBef>
                <a:spcPct val="20000"/>
              </a:spcBef>
              <a:buSzPct val="80000"/>
              <a:buFont typeface="Wingdings" panose="05000000000000000000" pitchFamily="2" charset="2"/>
              <a:buChar char="n"/>
              <a:defRPr sz="2000">
                <a:solidFill>
                  <a:srgbClr val="35530D"/>
                </a:solidFill>
                <a:latin typeface="华文细黑" panose="02010600040101010101" pitchFamily="2" charset="-122"/>
                <a:ea typeface="华文细黑" panose="02010600040101010101" pitchFamily="2" charset="-122"/>
              </a:defRPr>
            </a:lvl1pPr>
            <a:lvl2pPr marL="742950" indent="-285750" defTabSz="457200">
              <a:spcBef>
                <a:spcPct val="20000"/>
              </a:spcBef>
              <a:buFont typeface="Arial" panose="020B0604020202020204" pitchFamily="34" charset="0"/>
              <a:buChar char="–"/>
              <a:defRPr sz="2000">
                <a:solidFill>
                  <a:srgbClr val="35530D"/>
                </a:solidFill>
                <a:latin typeface="华文细黑" panose="02010600040101010101" pitchFamily="2" charset="-122"/>
                <a:ea typeface="华文细黑" panose="02010600040101010101" pitchFamily="2" charset="-122"/>
              </a:defRPr>
            </a:lvl2pPr>
            <a:lvl3pPr marL="1143000" indent="-228600" defTabSz="457200">
              <a:spcBef>
                <a:spcPct val="20000"/>
              </a:spcBef>
              <a:buFont typeface="Arial" panose="020B0604020202020204" pitchFamily="34" charset="0"/>
              <a:buChar char="•"/>
              <a:defRPr sz="1600">
                <a:solidFill>
                  <a:srgbClr val="35530D"/>
                </a:solidFill>
                <a:latin typeface="华文细黑" panose="02010600040101010101" pitchFamily="2" charset="-122"/>
                <a:ea typeface="华文细黑" panose="02010600040101010101" pitchFamily="2" charset="-122"/>
              </a:defRPr>
            </a:lvl3pPr>
            <a:lvl4pPr marL="1600200" indent="-228600" defTabSz="457200">
              <a:spcBef>
                <a:spcPct val="20000"/>
              </a:spcBef>
              <a:buFont typeface="Arial" panose="020B0604020202020204" pitchFamily="34" charset="0"/>
              <a:buChar char="–"/>
              <a:defRPr sz="1400">
                <a:solidFill>
                  <a:srgbClr val="35530D"/>
                </a:solidFill>
                <a:latin typeface="华文细黑" panose="02010600040101010101" pitchFamily="2" charset="-122"/>
                <a:ea typeface="华文细黑" panose="02010600040101010101" pitchFamily="2" charset="-122"/>
              </a:defRPr>
            </a:lvl4pPr>
            <a:lvl5pPr marL="2057400" indent="-228600" defTabSz="457200">
              <a:spcBef>
                <a:spcPct val="20000"/>
              </a:spcBef>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9pPr>
          </a:lstStyle>
          <a:p>
            <a:pPr eaLnBrk="1" hangingPunct="1">
              <a:spcBef>
                <a:spcPct val="0"/>
              </a:spcBef>
              <a:buSzTx/>
              <a:buFontTx/>
              <a:buNone/>
            </a:pPr>
            <a:r>
              <a:rPr lang="en-US" altLang="zh-CN" sz="2800" dirty="0">
                <a:solidFill>
                  <a:schemeClr val="tx1"/>
                </a:solidFill>
                <a:latin typeface="+mn-lt"/>
                <a:ea typeface="+mn-ea"/>
                <a:cs typeface="+mn-ea"/>
                <a:sym typeface="+mn-lt"/>
              </a:rPr>
              <a:t>The Dragon Boat Festival</a:t>
            </a:r>
            <a:endParaRPr lang="en-US" altLang="zh-CN" sz="2800" dirty="0">
              <a:solidFill>
                <a:schemeClr val="tx1"/>
              </a:solidFill>
              <a:latin typeface="+mn-lt"/>
              <a:ea typeface="+mn-ea"/>
              <a:cs typeface="+mn-ea"/>
              <a:sym typeface="+mn-lt"/>
            </a:endParaRPr>
          </a:p>
        </p:txBody>
      </p:sp>
      <p:pic>
        <p:nvPicPr>
          <p:cNvPr id="6" name="图片 5"/>
          <p:cNvPicPr>
            <a:picLocks noChangeAspect="1"/>
          </p:cNvPicPr>
          <p:nvPr/>
        </p:nvPicPr>
        <p:blipFill>
          <a:blip r:embed="rId2"/>
          <a:stretch>
            <a:fillRect/>
          </a:stretch>
        </p:blipFill>
        <p:spPr>
          <a:xfrm>
            <a:off x="8564566" y="0"/>
            <a:ext cx="3627434" cy="1713124"/>
          </a:xfrm>
          <a:prstGeom prst="rect">
            <a:avLst/>
          </a:prstGeom>
        </p:spPr>
      </p:pic>
      <p:pic>
        <p:nvPicPr>
          <p:cNvPr id="8" name="图片 7"/>
          <p:cNvPicPr>
            <a:picLocks noChangeAspect="1"/>
          </p:cNvPicPr>
          <p:nvPr/>
        </p:nvPicPr>
        <p:blipFill>
          <a:blip r:embed="rId3"/>
          <a:stretch>
            <a:fillRect/>
          </a:stretch>
        </p:blipFill>
        <p:spPr>
          <a:xfrm>
            <a:off x="837909" y="2383740"/>
            <a:ext cx="6706181" cy="132294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5207188" y="1366546"/>
            <a:ext cx="2550802" cy="2570053"/>
          </a:xfrm>
          <a:prstGeom prst="rect">
            <a:avLst/>
          </a:prstGeom>
        </p:spPr>
      </p:pic>
      <p:sp>
        <p:nvSpPr>
          <p:cNvPr id="3" name="文本框 2"/>
          <p:cNvSpPr txBox="1"/>
          <p:nvPr/>
        </p:nvSpPr>
        <p:spPr>
          <a:xfrm>
            <a:off x="5855179" y="1871230"/>
            <a:ext cx="1374510" cy="1446550"/>
          </a:xfrm>
          <a:prstGeom prst="rect">
            <a:avLst/>
          </a:prstGeom>
          <a:noFill/>
        </p:spPr>
        <p:txBody>
          <a:bodyPr wrap="square" rtlCol="0">
            <a:spAutoFit/>
          </a:bodyPr>
          <a:lstStyle/>
          <a:p>
            <a:r>
              <a:rPr lang="zh-CN" altLang="en-US" sz="8800" dirty="0">
                <a:effectLst>
                  <a:outerShdw blurRad="38100" dist="38100" dir="2700000" algn="tl">
                    <a:srgbClr val="000000">
                      <a:alpha val="43137"/>
                    </a:srgbClr>
                  </a:outerShdw>
                </a:effectLst>
                <a:cs typeface="+mn-ea"/>
                <a:sym typeface="+mn-lt"/>
              </a:rPr>
              <a:t>壹</a:t>
            </a:r>
            <a:endParaRPr lang="zh-CN" altLang="en-US" sz="8800" dirty="0">
              <a:effectLst>
                <a:outerShdw blurRad="38100" dist="38100" dir="2700000" algn="tl">
                  <a:srgbClr val="000000">
                    <a:alpha val="43137"/>
                  </a:srgbClr>
                </a:outerShdw>
              </a:effectLst>
              <a:cs typeface="+mn-ea"/>
              <a:sym typeface="+mn-lt"/>
            </a:endParaRPr>
          </a:p>
        </p:txBody>
      </p:sp>
      <p:sp>
        <p:nvSpPr>
          <p:cNvPr id="4" name="文本框 3"/>
          <p:cNvSpPr txBox="1"/>
          <p:nvPr/>
        </p:nvSpPr>
        <p:spPr>
          <a:xfrm>
            <a:off x="3419959" y="4052197"/>
            <a:ext cx="6261084" cy="523220"/>
          </a:xfrm>
          <a:prstGeom prst="rect">
            <a:avLst/>
          </a:prstGeom>
          <a:noFill/>
        </p:spPr>
        <p:txBody>
          <a:bodyPr wrap="square" rtlCol="0">
            <a:spAutoFit/>
          </a:bodyPr>
          <a:lstStyle/>
          <a:p>
            <a:pPr algn="ctr"/>
            <a:r>
              <a:rPr lang="en-US" altLang="zh-CN" sz="2800" dirty="0">
                <a:effectLst>
                  <a:outerShdw blurRad="38100" dist="38100" dir="2700000" algn="tl">
                    <a:srgbClr val="000000">
                      <a:alpha val="43137"/>
                    </a:srgbClr>
                  </a:outerShdw>
                </a:effectLst>
                <a:cs typeface="+mn-ea"/>
                <a:sym typeface="+mn-lt"/>
              </a:rPr>
              <a:t>Origin of Dragon Boat Festival</a:t>
            </a:r>
            <a:endParaRPr lang="en-US" altLang="zh-CN" sz="2800" dirty="0">
              <a:effectLst>
                <a:outerShdw blurRad="38100" dist="38100" dir="2700000" algn="tl">
                  <a:srgbClr val="000000">
                    <a:alpha val="43137"/>
                  </a:srgbClr>
                </a:outerShdw>
              </a:effectLst>
              <a:cs typeface="+mn-ea"/>
              <a:sym typeface="+mn-lt"/>
            </a:endParaRPr>
          </a:p>
        </p:txBody>
      </p:sp>
      <p:sp>
        <p:nvSpPr>
          <p:cNvPr id="5" name="文本框 4"/>
          <p:cNvSpPr txBox="1"/>
          <p:nvPr/>
        </p:nvSpPr>
        <p:spPr>
          <a:xfrm>
            <a:off x="5700501" y="4572137"/>
            <a:ext cx="1683864" cy="584775"/>
          </a:xfrm>
          <a:prstGeom prst="rect">
            <a:avLst/>
          </a:prstGeom>
          <a:noFill/>
        </p:spPr>
        <p:txBody>
          <a:bodyPr wrap="square" rtlCol="0">
            <a:spAutoFit/>
          </a:bodyPr>
          <a:lstStyle/>
          <a:p>
            <a:pPr algn="ctr"/>
            <a:r>
              <a:rPr lang="zh-CN" altLang="en-US" sz="3200" dirty="0">
                <a:cs typeface="+mn-ea"/>
                <a:sym typeface="+mn-lt"/>
              </a:rPr>
              <a:t>由来</a:t>
            </a:r>
            <a:endParaRPr lang="zh-CN" altLang="en-US" sz="3200" dirty="0">
              <a:cs typeface="+mn-ea"/>
              <a:sym typeface="+mn-lt"/>
            </a:endParaRPr>
          </a:p>
        </p:txBody>
      </p:sp>
      <p:pic>
        <p:nvPicPr>
          <p:cNvPr id="6" name="图片 5"/>
          <p:cNvPicPr>
            <a:picLocks noChangeAspect="1"/>
          </p:cNvPicPr>
          <p:nvPr/>
        </p:nvPicPr>
        <p:blipFill>
          <a:blip r:embed="rId2"/>
          <a:stretch>
            <a:fillRect/>
          </a:stretch>
        </p:blipFill>
        <p:spPr>
          <a:xfrm>
            <a:off x="5985734" y="0"/>
            <a:ext cx="6206266" cy="2926334"/>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arn(inVertical)">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1000" fill="hold"/>
                                        <p:tgtEl>
                                          <p:spTgt spid="5"/>
                                        </p:tgtEl>
                                        <p:attrNameLst>
                                          <p:attrName>ppt_w</p:attrName>
                                        </p:attrNameLst>
                                      </p:cBhvr>
                                      <p:tavLst>
                                        <p:tav tm="0">
                                          <p:val>
                                            <p:fltVal val="0"/>
                                          </p:val>
                                        </p:tav>
                                        <p:tav tm="100000">
                                          <p:val>
                                            <p:strVal val="#ppt_w"/>
                                          </p:val>
                                        </p:tav>
                                      </p:tavLst>
                                    </p:anim>
                                    <p:anim calcmode="lin" valueType="num">
                                      <p:cBhvr>
                                        <p:cTn id="32" dur="1000" fill="hold"/>
                                        <p:tgtEl>
                                          <p:spTgt spid="5"/>
                                        </p:tgtEl>
                                        <p:attrNameLst>
                                          <p:attrName>ppt_h</p:attrName>
                                        </p:attrNameLst>
                                      </p:cBhvr>
                                      <p:tavLst>
                                        <p:tav tm="0">
                                          <p:val>
                                            <p:fltVal val="0"/>
                                          </p:val>
                                        </p:tav>
                                        <p:tav tm="100000">
                                          <p:val>
                                            <p:strVal val="#ppt_h"/>
                                          </p:val>
                                        </p:tav>
                                      </p:tavLst>
                                    </p:anim>
                                    <p:anim calcmode="lin" valueType="num">
                                      <p:cBhvr>
                                        <p:cTn id="33" dur="1000" fill="hold"/>
                                        <p:tgtEl>
                                          <p:spTgt spid="5"/>
                                        </p:tgtEl>
                                        <p:attrNameLst>
                                          <p:attrName>style.rotation</p:attrName>
                                        </p:attrNameLst>
                                      </p:cBhvr>
                                      <p:tavLst>
                                        <p:tav tm="0">
                                          <p:val>
                                            <p:fltVal val="90"/>
                                          </p:val>
                                        </p:tav>
                                        <p:tav tm="100000">
                                          <p:val>
                                            <p:fltVal val="0"/>
                                          </p:val>
                                        </p:tav>
                                      </p:tavLst>
                                    </p:anim>
                                    <p:animEffect transition="in" filter="fade">
                                      <p:cBhvr>
                                        <p:cTn id="34"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692847" y="4168006"/>
            <a:ext cx="88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b="1" dirty="0">
                <a:solidFill>
                  <a:srgbClr val="3E1300"/>
                </a:solidFill>
                <a:latin typeface="+mn-lt"/>
                <a:ea typeface="+mn-ea"/>
                <a:cs typeface="+mn-ea"/>
                <a:sym typeface="+mn-lt"/>
              </a:rPr>
              <a:t>介绍</a:t>
            </a:r>
            <a:r>
              <a:rPr lang="zh-CN" altLang="en-US" b="1" dirty="0">
                <a:latin typeface="+mn-lt"/>
                <a:ea typeface="+mn-ea"/>
                <a:cs typeface="+mn-ea"/>
                <a:sym typeface="+mn-lt"/>
              </a:rPr>
              <a:t>　</a:t>
            </a:r>
            <a:r>
              <a:rPr lang="zh-CN" altLang="en-US" b="1" dirty="0">
                <a:solidFill>
                  <a:srgbClr val="FF0000"/>
                </a:solidFill>
                <a:latin typeface="+mn-lt"/>
                <a:ea typeface="+mn-ea"/>
                <a:cs typeface="+mn-ea"/>
                <a:sym typeface="+mn-lt"/>
              </a:rPr>
              <a:t>　</a:t>
            </a:r>
            <a:endParaRPr lang="zh-CN" altLang="en-US" b="1" dirty="0">
              <a:latin typeface="+mn-lt"/>
              <a:ea typeface="+mn-ea"/>
              <a:cs typeface="+mn-ea"/>
              <a:sym typeface="+mn-lt"/>
            </a:endParaRPr>
          </a:p>
        </p:txBody>
      </p:sp>
      <p:sp>
        <p:nvSpPr>
          <p:cNvPr id="3" name="Rectangle 1"/>
          <p:cNvSpPr>
            <a:spLocks noChangeArrowheads="1"/>
          </p:cNvSpPr>
          <p:nvPr/>
        </p:nvSpPr>
        <p:spPr bwMode="auto">
          <a:xfrm>
            <a:off x="1819518" y="2470388"/>
            <a:ext cx="8542316" cy="1113085"/>
          </a:xfrm>
          <a:prstGeom prst="rect">
            <a:avLst/>
          </a:prstGeom>
          <a:noFill/>
          <a:ln>
            <a:noFill/>
          </a:ln>
          <a:effectLst/>
        </p:spPr>
        <p:txBody>
          <a:bodyPr vert="horz" wrap="square" lIns="0" tIns="63480" rIns="0" bIns="6348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i="0" u="none" strike="noStrike" cap="none" normalizeH="0" baseline="0" dirty="0">
                <a:ln>
                  <a:noFill/>
                </a:ln>
                <a:effectLst/>
                <a:cs typeface="+mn-ea"/>
                <a:sym typeface="+mn-lt"/>
              </a:rPr>
              <a:t>The Dragon Boat Festival， also called the Duanwu Festival， is celebrated on the fifth day of the fifth month according to the Chinese calendar. This festival is to commemorate the death of QU Yuan， an upright and honest poet and statesman who is said to have committed suicide by drowning himself in a river.</a:t>
            </a:r>
            <a:r>
              <a:rPr kumimoji="0" lang="zh-CN" altLang="zh-CN" sz="1000" i="0" u="none" strike="noStrike" cap="none" normalizeH="0" baseline="0" dirty="0">
                <a:ln>
                  <a:noFill/>
                </a:ln>
                <a:effectLst/>
                <a:cs typeface="+mn-ea"/>
                <a:sym typeface="+mn-lt"/>
              </a:rPr>
              <a:t> </a:t>
            </a:r>
            <a:endParaRPr kumimoji="0" lang="zh-CN" altLang="zh-CN" sz="2400" i="0" u="none" strike="noStrike" cap="none" normalizeH="0" baseline="0" dirty="0">
              <a:ln>
                <a:noFill/>
              </a:ln>
              <a:effectLst/>
              <a:cs typeface="+mn-ea"/>
              <a:sym typeface="+mn-lt"/>
            </a:endParaRPr>
          </a:p>
        </p:txBody>
      </p:sp>
      <p:sp>
        <p:nvSpPr>
          <p:cNvPr id="4" name="矩形 3"/>
          <p:cNvSpPr/>
          <p:nvPr/>
        </p:nvSpPr>
        <p:spPr>
          <a:xfrm>
            <a:off x="1692847" y="1674402"/>
            <a:ext cx="5717271" cy="707886"/>
          </a:xfrm>
          <a:prstGeom prst="rect">
            <a:avLst/>
          </a:prstGeom>
        </p:spPr>
        <p:txBody>
          <a:bodyPr wrap="none">
            <a:spAutoFit/>
          </a:bodyPr>
          <a:lstStyle/>
          <a:p>
            <a:r>
              <a:rPr lang="en-US" altLang="zh-CN" sz="4000" b="1" dirty="0">
                <a:cs typeface="+mn-ea"/>
                <a:sym typeface="+mn-lt"/>
              </a:rPr>
              <a:t>THE  INTRODUCTION</a:t>
            </a:r>
            <a:endParaRPr lang="zh-CN" altLang="en-US" sz="4000" b="1" dirty="0">
              <a:cs typeface="+mn-ea"/>
              <a:sym typeface="+mn-lt"/>
            </a:endParaRPr>
          </a:p>
        </p:txBody>
      </p:sp>
      <p:sp>
        <p:nvSpPr>
          <p:cNvPr id="5" name="Rectangle 1"/>
          <p:cNvSpPr>
            <a:spLocks noChangeArrowheads="1"/>
          </p:cNvSpPr>
          <p:nvPr/>
        </p:nvSpPr>
        <p:spPr bwMode="auto">
          <a:xfrm>
            <a:off x="1819518" y="4629671"/>
            <a:ext cx="8542316" cy="620642"/>
          </a:xfrm>
          <a:prstGeom prst="rect">
            <a:avLst/>
          </a:prstGeom>
          <a:noFill/>
          <a:ln>
            <a:noFill/>
          </a:ln>
          <a:effectLst/>
        </p:spPr>
        <p:txBody>
          <a:bodyPr vert="horz" wrap="square" lIns="0" tIns="63480" rIns="0" bIns="63480" numCol="1" anchor="ctr" anchorCtr="0" compatLnSpc="1">
            <a:spAutoFit/>
          </a:bodyPr>
          <a:lstStyle/>
          <a:p>
            <a:pPr lvl="0" eaLnBrk="0" fontAlgn="base" hangingPunct="0">
              <a:spcBef>
                <a:spcPct val="0"/>
              </a:spcBef>
              <a:spcAft>
                <a:spcPct val="0"/>
              </a:spcAft>
            </a:pPr>
            <a:r>
              <a:rPr kumimoji="0" lang="zh-CN" altLang="en-US" sz="1600" b="0" i="0" u="none" strike="noStrike" cap="none" normalizeH="0" baseline="0" dirty="0">
                <a:ln>
                  <a:noFill/>
                </a:ln>
                <a:solidFill>
                  <a:srgbClr val="3E1300"/>
                </a:solidFill>
                <a:effectLst/>
                <a:cs typeface="+mn-ea"/>
                <a:sym typeface="+mn-lt"/>
              </a:rPr>
              <a:t>端午节，也称端午节，是根据中国历法在第五个月的第五天庆祝的。这个节日是为了纪念屈原的死，他是一个正直诚实的诗人和政治家，据说他自尽于河中。</a:t>
            </a:r>
            <a:endParaRPr kumimoji="0" lang="zh-CN" altLang="zh-CN" sz="2400" b="0" i="0" u="none" strike="noStrike" cap="none" normalizeH="0" baseline="0" dirty="0">
              <a:ln>
                <a:noFill/>
              </a:ln>
              <a:solidFill>
                <a:srgbClr val="3E1300"/>
              </a:solidFill>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25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19518" y="2367050"/>
            <a:ext cx="6096000" cy="830997"/>
          </a:xfrm>
          <a:prstGeom prst="rect">
            <a:avLst/>
          </a:prstGeom>
        </p:spPr>
        <p:txBody>
          <a:bodyPr>
            <a:spAutoFit/>
          </a:bodyPr>
          <a:lstStyle/>
          <a:p>
            <a:pPr eaLnBrk="0" fontAlgn="base" hangingPunct="0">
              <a:spcBef>
                <a:spcPct val="0"/>
              </a:spcBef>
              <a:spcAft>
                <a:spcPct val="0"/>
              </a:spcAft>
            </a:pPr>
            <a:r>
              <a:rPr lang="en-US" altLang="zh-CN" sz="1600" dirty="0">
                <a:cs typeface="+mn-ea"/>
                <a:sym typeface="+mn-lt"/>
              </a:rPr>
              <a:t> The Dragon Boat Festival, the 5th day of the 5th month in the Chinese lunar calendar, has had a history of more than 2,000 years. It is usually in June in the Solar  calendar.</a:t>
            </a:r>
            <a:endParaRPr lang="zh-CN" altLang="en-US" sz="1600" dirty="0">
              <a:cs typeface="+mn-ea"/>
              <a:sym typeface="+mn-lt"/>
            </a:endParaRPr>
          </a:p>
        </p:txBody>
      </p:sp>
      <p:sp>
        <p:nvSpPr>
          <p:cNvPr id="3" name="Rectangle 2"/>
          <p:cNvSpPr>
            <a:spLocks noChangeArrowheads="1"/>
          </p:cNvSpPr>
          <p:nvPr/>
        </p:nvSpPr>
        <p:spPr bwMode="auto">
          <a:xfrm>
            <a:off x="1819518" y="3944850"/>
            <a:ext cx="88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b="1" dirty="0">
                <a:solidFill>
                  <a:srgbClr val="3E1300"/>
                </a:solidFill>
                <a:latin typeface="+mn-lt"/>
                <a:ea typeface="+mn-ea"/>
                <a:cs typeface="+mn-ea"/>
                <a:sym typeface="+mn-lt"/>
              </a:rPr>
              <a:t>历史</a:t>
            </a:r>
            <a:r>
              <a:rPr lang="zh-CN" altLang="en-US" b="1" dirty="0">
                <a:latin typeface="+mn-lt"/>
                <a:ea typeface="+mn-ea"/>
                <a:cs typeface="+mn-ea"/>
                <a:sym typeface="+mn-lt"/>
              </a:rPr>
              <a:t>　</a:t>
            </a:r>
            <a:r>
              <a:rPr lang="zh-CN" altLang="en-US" b="1" dirty="0">
                <a:solidFill>
                  <a:srgbClr val="FF0000"/>
                </a:solidFill>
                <a:latin typeface="+mn-lt"/>
                <a:ea typeface="+mn-ea"/>
                <a:cs typeface="+mn-ea"/>
                <a:sym typeface="+mn-lt"/>
              </a:rPr>
              <a:t>　</a:t>
            </a:r>
            <a:endParaRPr lang="zh-CN" altLang="en-US" b="1" dirty="0">
              <a:latin typeface="+mn-lt"/>
              <a:ea typeface="+mn-ea"/>
              <a:cs typeface="+mn-ea"/>
              <a:sym typeface="+mn-lt"/>
            </a:endParaRPr>
          </a:p>
        </p:txBody>
      </p:sp>
      <p:sp>
        <p:nvSpPr>
          <p:cNvPr id="4" name="Rectangle 1"/>
          <p:cNvSpPr>
            <a:spLocks noChangeArrowheads="1"/>
          </p:cNvSpPr>
          <p:nvPr/>
        </p:nvSpPr>
        <p:spPr bwMode="auto">
          <a:xfrm>
            <a:off x="1946189" y="4406515"/>
            <a:ext cx="6194511" cy="620642"/>
          </a:xfrm>
          <a:prstGeom prst="rect">
            <a:avLst/>
          </a:prstGeom>
          <a:noFill/>
          <a:ln>
            <a:noFill/>
          </a:ln>
          <a:effectLst/>
        </p:spPr>
        <p:txBody>
          <a:bodyPr vert="horz" wrap="square" lIns="0" tIns="63480" rIns="0" bIns="63480" numCol="1" anchor="ctr" anchorCtr="0" compatLnSpc="1">
            <a:spAutoFit/>
          </a:bodyPr>
          <a:lstStyle/>
          <a:p>
            <a:pPr lvl="0" eaLnBrk="0" fontAlgn="base" hangingPunct="0">
              <a:spcBef>
                <a:spcPct val="0"/>
              </a:spcBef>
              <a:spcAft>
                <a:spcPct val="0"/>
              </a:spcAft>
            </a:pPr>
            <a:r>
              <a:rPr lang="zh-CN" altLang="en-US" sz="1600" dirty="0">
                <a:solidFill>
                  <a:srgbClr val="3E1300"/>
                </a:solidFill>
                <a:cs typeface="+mn-ea"/>
                <a:sym typeface="+mn-lt"/>
              </a:rPr>
              <a:t>端午节是中国古老的传统节日，始于春秋战国时期，至今已有</a:t>
            </a:r>
            <a:r>
              <a:rPr lang="en-US" altLang="zh-CN" sz="1600" dirty="0">
                <a:solidFill>
                  <a:srgbClr val="3E1300"/>
                </a:solidFill>
                <a:cs typeface="+mn-ea"/>
                <a:sym typeface="+mn-lt"/>
              </a:rPr>
              <a:t>2000</a:t>
            </a:r>
            <a:r>
              <a:rPr lang="zh-CN" altLang="en-US" sz="1600" dirty="0">
                <a:solidFill>
                  <a:srgbClr val="3E1300"/>
                </a:solidFill>
                <a:cs typeface="+mn-ea"/>
                <a:sym typeface="+mn-lt"/>
              </a:rPr>
              <a:t>多年历史。通常在阳历的六月份。</a:t>
            </a:r>
            <a:endParaRPr lang="zh-CN" altLang="en-US" sz="1600" dirty="0">
              <a:solidFill>
                <a:srgbClr val="3E1300"/>
              </a:solidFill>
              <a:cs typeface="+mn-ea"/>
              <a:sym typeface="+mn-lt"/>
            </a:endParaRPr>
          </a:p>
        </p:txBody>
      </p:sp>
      <p:sp>
        <p:nvSpPr>
          <p:cNvPr id="5" name="矩形 4"/>
          <p:cNvSpPr/>
          <p:nvPr/>
        </p:nvSpPr>
        <p:spPr>
          <a:xfrm>
            <a:off x="1819518" y="1551443"/>
            <a:ext cx="2698944" cy="769441"/>
          </a:xfrm>
          <a:prstGeom prst="rect">
            <a:avLst/>
          </a:prstGeom>
        </p:spPr>
        <p:txBody>
          <a:bodyPr wrap="none">
            <a:spAutoFit/>
          </a:bodyPr>
          <a:lstStyle/>
          <a:p>
            <a:r>
              <a:rPr lang="en-US" altLang="zh-CN" sz="4400" b="1" dirty="0">
                <a:cs typeface="+mn-ea"/>
                <a:sym typeface="+mn-lt"/>
              </a:rPr>
              <a:t>HISTORY</a:t>
            </a:r>
            <a:endParaRPr lang="zh-CN" altLang="en-US" sz="4400" b="1" dirty="0">
              <a:cs typeface="+mn-ea"/>
              <a:sym typeface="+mn-lt"/>
            </a:endParaRPr>
          </a:p>
        </p:txBody>
      </p:sp>
      <p:pic>
        <p:nvPicPr>
          <p:cNvPr id="9" name="图片 8"/>
          <p:cNvPicPr>
            <a:picLocks noChangeAspect="1"/>
          </p:cNvPicPr>
          <p:nvPr/>
        </p:nvPicPr>
        <p:blipFill>
          <a:blip r:embed="rId1"/>
          <a:stretch>
            <a:fillRect/>
          </a:stretch>
        </p:blipFill>
        <p:spPr>
          <a:xfrm>
            <a:off x="7065703" y="1976426"/>
            <a:ext cx="5126297" cy="4881574"/>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inVertic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up)">
                                      <p:cBhvr>
                                        <p:cTn id="19" dur="10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19518" y="2367050"/>
            <a:ext cx="6096000" cy="1323439"/>
          </a:xfrm>
          <a:prstGeom prst="rect">
            <a:avLst/>
          </a:prstGeom>
        </p:spPr>
        <p:txBody>
          <a:bodyPr>
            <a:spAutoFit/>
          </a:bodyPr>
          <a:lstStyle/>
          <a:p>
            <a:pPr eaLnBrk="0" fontAlgn="base" hangingPunct="0">
              <a:spcBef>
                <a:spcPct val="0"/>
              </a:spcBef>
              <a:spcAft>
                <a:spcPct val="0"/>
              </a:spcAft>
            </a:pPr>
            <a:r>
              <a:rPr lang="en-US" altLang="zh-CN" sz="1600" dirty="0">
                <a:cs typeface="+mn-ea"/>
                <a:sym typeface="+mn-lt"/>
              </a:rPr>
              <a:t> Today, Dragon Boat Festival in the Chinese people is still a very popular grand festival. Country attaches great importance to the protection of intangible cultural heritage, May 20, 2006, the State Council approved the inclusion of the folk first batch of national intangible cultural heritage.</a:t>
            </a:r>
            <a:endParaRPr lang="zh-CN" altLang="en-US" sz="1600" dirty="0">
              <a:cs typeface="+mn-ea"/>
              <a:sym typeface="+mn-lt"/>
            </a:endParaRPr>
          </a:p>
        </p:txBody>
      </p:sp>
      <p:sp>
        <p:nvSpPr>
          <p:cNvPr id="3" name="Rectangle 2"/>
          <p:cNvSpPr>
            <a:spLocks noChangeArrowheads="1"/>
          </p:cNvSpPr>
          <p:nvPr/>
        </p:nvSpPr>
        <p:spPr bwMode="auto">
          <a:xfrm>
            <a:off x="1819518" y="3944850"/>
            <a:ext cx="181268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b="1" dirty="0">
                <a:solidFill>
                  <a:srgbClr val="3E1300"/>
                </a:solidFill>
                <a:latin typeface="+mn-lt"/>
                <a:ea typeface="+mn-ea"/>
                <a:cs typeface="+mn-ea"/>
                <a:sym typeface="+mn-lt"/>
              </a:rPr>
              <a:t>时至今日</a:t>
            </a:r>
            <a:endParaRPr lang="zh-CN" altLang="en-US" b="1" dirty="0">
              <a:latin typeface="+mn-lt"/>
              <a:ea typeface="+mn-ea"/>
              <a:cs typeface="+mn-ea"/>
              <a:sym typeface="+mn-lt"/>
            </a:endParaRPr>
          </a:p>
        </p:txBody>
      </p:sp>
      <p:sp>
        <p:nvSpPr>
          <p:cNvPr id="4" name="Rectangle 1"/>
          <p:cNvSpPr>
            <a:spLocks noChangeArrowheads="1"/>
          </p:cNvSpPr>
          <p:nvPr/>
        </p:nvSpPr>
        <p:spPr bwMode="auto">
          <a:xfrm>
            <a:off x="1946189" y="4406515"/>
            <a:ext cx="6194511" cy="866864"/>
          </a:xfrm>
          <a:prstGeom prst="rect">
            <a:avLst/>
          </a:prstGeom>
          <a:noFill/>
          <a:ln>
            <a:noFill/>
          </a:ln>
          <a:effectLst/>
        </p:spPr>
        <p:txBody>
          <a:bodyPr vert="horz" wrap="square" lIns="0" tIns="63480" rIns="0" bIns="63480" numCol="1" anchor="ctr" anchorCtr="0" compatLnSpc="1">
            <a:spAutoFit/>
          </a:bodyPr>
          <a:lstStyle/>
          <a:p>
            <a:pPr lvl="0" eaLnBrk="0" fontAlgn="base" hangingPunct="0">
              <a:spcBef>
                <a:spcPct val="0"/>
              </a:spcBef>
              <a:spcAft>
                <a:spcPct val="0"/>
              </a:spcAft>
            </a:pPr>
            <a:r>
              <a:rPr lang="zh-CN" altLang="en-US" sz="1600" dirty="0">
                <a:solidFill>
                  <a:srgbClr val="3E1300"/>
                </a:solidFill>
                <a:cs typeface="+mn-ea"/>
                <a:sym typeface="+mn-lt"/>
              </a:rPr>
              <a:t>时至今日，端午节在中国人民中仍是一个十分盛行的隆重节日。国家非常重视非物质文化遗产的保护，</a:t>
            </a:r>
            <a:r>
              <a:rPr lang="en-US" altLang="zh-CN" sz="1600" dirty="0">
                <a:solidFill>
                  <a:srgbClr val="3E1300"/>
                </a:solidFill>
                <a:cs typeface="+mn-ea"/>
                <a:sym typeface="+mn-lt"/>
              </a:rPr>
              <a:t>2006</a:t>
            </a:r>
            <a:r>
              <a:rPr lang="zh-CN" altLang="en-US" sz="1600" dirty="0">
                <a:solidFill>
                  <a:srgbClr val="3E1300"/>
                </a:solidFill>
                <a:cs typeface="+mn-ea"/>
                <a:sym typeface="+mn-lt"/>
              </a:rPr>
              <a:t>年</a:t>
            </a:r>
            <a:r>
              <a:rPr lang="en-US" altLang="zh-CN" sz="1600" dirty="0">
                <a:solidFill>
                  <a:srgbClr val="3E1300"/>
                </a:solidFill>
                <a:cs typeface="+mn-ea"/>
                <a:sym typeface="+mn-lt"/>
              </a:rPr>
              <a:t>5</a:t>
            </a:r>
            <a:r>
              <a:rPr lang="zh-CN" altLang="en-US" sz="1600" dirty="0">
                <a:solidFill>
                  <a:srgbClr val="3E1300"/>
                </a:solidFill>
                <a:cs typeface="+mn-ea"/>
                <a:sym typeface="+mn-lt"/>
              </a:rPr>
              <a:t>月</a:t>
            </a:r>
            <a:r>
              <a:rPr lang="en-US" altLang="zh-CN" sz="1600" dirty="0">
                <a:solidFill>
                  <a:srgbClr val="3E1300"/>
                </a:solidFill>
                <a:cs typeface="+mn-ea"/>
                <a:sym typeface="+mn-lt"/>
              </a:rPr>
              <a:t>20</a:t>
            </a:r>
            <a:r>
              <a:rPr lang="zh-CN" altLang="en-US" sz="1600" dirty="0">
                <a:solidFill>
                  <a:srgbClr val="3E1300"/>
                </a:solidFill>
                <a:cs typeface="+mn-ea"/>
                <a:sym typeface="+mn-lt"/>
              </a:rPr>
              <a:t>日，该民俗经国务院批准列入第一批国家级非物质文化遗产名录。</a:t>
            </a:r>
            <a:endParaRPr lang="zh-CN" altLang="en-US" sz="1600" dirty="0">
              <a:solidFill>
                <a:srgbClr val="3E1300"/>
              </a:solidFill>
              <a:cs typeface="+mn-ea"/>
              <a:sym typeface="+mn-lt"/>
            </a:endParaRPr>
          </a:p>
        </p:txBody>
      </p:sp>
      <p:sp>
        <p:nvSpPr>
          <p:cNvPr id="5" name="矩形 4"/>
          <p:cNvSpPr/>
          <p:nvPr/>
        </p:nvSpPr>
        <p:spPr>
          <a:xfrm>
            <a:off x="1819518" y="1551443"/>
            <a:ext cx="2158540" cy="769441"/>
          </a:xfrm>
          <a:prstGeom prst="rect">
            <a:avLst/>
          </a:prstGeom>
        </p:spPr>
        <p:txBody>
          <a:bodyPr wrap="none">
            <a:spAutoFit/>
          </a:bodyPr>
          <a:lstStyle/>
          <a:p>
            <a:r>
              <a:rPr lang="en-US" altLang="zh-CN" sz="4400" b="1" dirty="0">
                <a:cs typeface="+mn-ea"/>
                <a:sym typeface="+mn-lt"/>
              </a:rPr>
              <a:t>TODAY</a:t>
            </a:r>
            <a:endParaRPr lang="zh-CN" altLang="en-US" sz="4400" b="1" dirty="0">
              <a:cs typeface="+mn-ea"/>
              <a:sym typeface="+mn-lt"/>
            </a:endParaRPr>
          </a:p>
        </p:txBody>
      </p:sp>
      <p:pic>
        <p:nvPicPr>
          <p:cNvPr id="6" name="图片 5"/>
          <p:cNvPicPr>
            <a:picLocks noChangeAspect="1"/>
          </p:cNvPicPr>
          <p:nvPr/>
        </p:nvPicPr>
        <p:blipFill>
          <a:blip r:embed="rId1"/>
          <a:stretch>
            <a:fillRect/>
          </a:stretch>
        </p:blipFill>
        <p:spPr>
          <a:xfrm>
            <a:off x="8454795" y="1119533"/>
            <a:ext cx="2769231" cy="415384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1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5207188" y="1366546"/>
            <a:ext cx="2550802" cy="2570053"/>
          </a:xfrm>
          <a:prstGeom prst="rect">
            <a:avLst/>
          </a:prstGeom>
        </p:spPr>
      </p:pic>
      <p:sp>
        <p:nvSpPr>
          <p:cNvPr id="3" name="文本框 2"/>
          <p:cNvSpPr txBox="1"/>
          <p:nvPr/>
        </p:nvSpPr>
        <p:spPr>
          <a:xfrm>
            <a:off x="5855179" y="1871230"/>
            <a:ext cx="1374510" cy="1446550"/>
          </a:xfrm>
          <a:prstGeom prst="rect">
            <a:avLst/>
          </a:prstGeom>
          <a:noFill/>
        </p:spPr>
        <p:txBody>
          <a:bodyPr wrap="square" rtlCol="0">
            <a:spAutoFit/>
          </a:bodyPr>
          <a:lstStyle/>
          <a:p>
            <a:r>
              <a:rPr lang="zh-CN" altLang="en-US" sz="8800" dirty="0">
                <a:effectLst>
                  <a:outerShdw blurRad="38100" dist="38100" dir="2700000" algn="tl">
                    <a:srgbClr val="000000">
                      <a:alpha val="43137"/>
                    </a:srgbClr>
                  </a:outerShdw>
                </a:effectLst>
                <a:cs typeface="+mn-ea"/>
                <a:sym typeface="+mn-lt"/>
              </a:rPr>
              <a:t>贰</a:t>
            </a:r>
            <a:endParaRPr lang="zh-CN" altLang="en-US" sz="8800" dirty="0">
              <a:effectLst>
                <a:outerShdw blurRad="38100" dist="38100" dir="2700000" algn="tl">
                  <a:srgbClr val="000000">
                    <a:alpha val="43137"/>
                  </a:srgbClr>
                </a:outerShdw>
              </a:effectLst>
              <a:cs typeface="+mn-ea"/>
              <a:sym typeface="+mn-lt"/>
            </a:endParaRPr>
          </a:p>
        </p:txBody>
      </p:sp>
      <p:sp>
        <p:nvSpPr>
          <p:cNvPr id="4" name="文本框 3"/>
          <p:cNvSpPr txBox="1"/>
          <p:nvPr/>
        </p:nvSpPr>
        <p:spPr>
          <a:xfrm>
            <a:off x="3578428" y="4052197"/>
            <a:ext cx="5935012" cy="523220"/>
          </a:xfrm>
          <a:prstGeom prst="rect">
            <a:avLst/>
          </a:prstGeom>
          <a:noFill/>
        </p:spPr>
        <p:txBody>
          <a:bodyPr wrap="square" rtlCol="0">
            <a:spAutoFit/>
          </a:bodyPr>
          <a:lstStyle/>
          <a:p>
            <a:pPr algn="ctr"/>
            <a:r>
              <a:rPr lang="en-US" altLang="zh-CN" sz="2800" dirty="0">
                <a:effectLst>
                  <a:outerShdw blurRad="38100" dist="38100" dir="2700000" algn="tl">
                    <a:srgbClr val="000000">
                      <a:alpha val="43137"/>
                    </a:srgbClr>
                  </a:outerShdw>
                </a:effectLst>
                <a:cs typeface="+mn-ea"/>
                <a:sym typeface="+mn-lt"/>
              </a:rPr>
              <a:t>Custom of Dragon Boat Festival</a:t>
            </a:r>
            <a:endParaRPr lang="en-US" altLang="zh-CN" sz="2800" dirty="0">
              <a:effectLst>
                <a:outerShdw blurRad="38100" dist="38100" dir="2700000" algn="tl">
                  <a:srgbClr val="000000">
                    <a:alpha val="43137"/>
                  </a:srgbClr>
                </a:outerShdw>
              </a:effectLst>
              <a:cs typeface="+mn-ea"/>
              <a:sym typeface="+mn-lt"/>
            </a:endParaRPr>
          </a:p>
        </p:txBody>
      </p:sp>
      <p:sp>
        <p:nvSpPr>
          <p:cNvPr id="5" name="文本框 4"/>
          <p:cNvSpPr txBox="1"/>
          <p:nvPr/>
        </p:nvSpPr>
        <p:spPr>
          <a:xfrm>
            <a:off x="5700501" y="4586651"/>
            <a:ext cx="1683864" cy="584775"/>
          </a:xfrm>
          <a:prstGeom prst="rect">
            <a:avLst/>
          </a:prstGeom>
          <a:noFill/>
        </p:spPr>
        <p:txBody>
          <a:bodyPr wrap="square" rtlCol="0">
            <a:spAutoFit/>
          </a:bodyPr>
          <a:lstStyle/>
          <a:p>
            <a:pPr algn="ctr"/>
            <a:r>
              <a:rPr lang="zh-CN" altLang="en-US" sz="3200" dirty="0">
                <a:cs typeface="+mn-ea"/>
                <a:sym typeface="+mn-lt"/>
              </a:rPr>
              <a:t>习俗</a:t>
            </a:r>
            <a:endParaRPr lang="zh-CN" altLang="en-US" sz="3200" dirty="0">
              <a:cs typeface="+mn-ea"/>
              <a:sym typeface="+mn-lt"/>
            </a:endParaRPr>
          </a:p>
        </p:txBody>
      </p:sp>
      <p:pic>
        <p:nvPicPr>
          <p:cNvPr id="6" name="图片 5"/>
          <p:cNvPicPr>
            <a:picLocks noChangeAspect="1"/>
          </p:cNvPicPr>
          <p:nvPr/>
        </p:nvPicPr>
        <p:blipFill>
          <a:blip r:embed="rId2"/>
          <a:stretch>
            <a:fillRect/>
          </a:stretch>
        </p:blipFill>
        <p:spPr>
          <a:xfrm>
            <a:off x="5985734" y="0"/>
            <a:ext cx="6206266" cy="292633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6029325" y="1697718"/>
            <a:ext cx="5510645" cy="3255282"/>
          </a:xfrm>
          <a:prstGeom prst="rect">
            <a:avLst/>
          </a:prstGeom>
          <a:noFill/>
          <a:effectLst>
            <a:outerShdw blurRad="50800" dist="38100" dir="2700000" algn="tl" rotWithShape="0">
              <a:schemeClr val="tx1">
                <a:lumMod val="50000"/>
                <a:lumOff val="50000"/>
                <a:alpha val="18000"/>
              </a:scheme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sz="2000" dirty="0">
              <a:cs typeface="+mn-ea"/>
              <a:sym typeface="+mn-lt"/>
            </a:endParaRPr>
          </a:p>
          <a:p>
            <a:pPr marL="0" indent="0">
              <a:buNone/>
            </a:pPr>
            <a:r>
              <a:rPr lang="en-US" altLang="zh-CN" sz="2000" dirty="0">
                <a:cs typeface="+mn-ea"/>
                <a:sym typeface="+mn-lt"/>
              </a:rPr>
              <a:t>Hanging Pictures of Zhong Kui  </a:t>
            </a:r>
            <a:r>
              <a:rPr lang="zh-CN" altLang="en-US" sz="2000" dirty="0">
                <a:cs typeface="+mn-ea"/>
                <a:sym typeface="+mn-lt"/>
              </a:rPr>
              <a:t>悬挂钟馗像</a:t>
            </a:r>
            <a:endParaRPr lang="zh-CN" altLang="en-US" sz="2000" dirty="0">
              <a:cs typeface="+mn-ea"/>
              <a:sym typeface="+mn-lt"/>
            </a:endParaRPr>
          </a:p>
          <a:p>
            <a:pPr marL="0" indent="0">
              <a:buNone/>
            </a:pPr>
            <a:r>
              <a:rPr lang="en-US" altLang="zh-CN" sz="2000" dirty="0">
                <a:cs typeface="+mn-ea"/>
                <a:sym typeface="+mn-lt"/>
              </a:rPr>
              <a:t>Hanging Calamus and Moxa  </a:t>
            </a:r>
            <a:r>
              <a:rPr lang="zh-CN" altLang="en-US" sz="2000" dirty="0">
                <a:cs typeface="+mn-ea"/>
                <a:sym typeface="+mn-lt"/>
              </a:rPr>
              <a:t>挂艾叶、菖蒲</a:t>
            </a:r>
            <a:endParaRPr lang="zh-CN" altLang="en-US" sz="2000" dirty="0">
              <a:cs typeface="+mn-ea"/>
              <a:sym typeface="+mn-lt"/>
            </a:endParaRPr>
          </a:p>
          <a:p>
            <a:pPr marL="0" indent="0">
              <a:buNone/>
            </a:pPr>
            <a:r>
              <a:rPr lang="en-US" altLang="zh-CN" sz="2000" dirty="0">
                <a:cs typeface="+mn-ea"/>
                <a:sym typeface="+mn-lt"/>
              </a:rPr>
              <a:t>Dragon Boat Race  </a:t>
            </a:r>
            <a:r>
              <a:rPr lang="zh-CN" altLang="en-US" sz="2000" dirty="0">
                <a:cs typeface="+mn-ea"/>
                <a:sym typeface="+mn-lt"/>
              </a:rPr>
              <a:t>赛龙舟</a:t>
            </a:r>
            <a:endParaRPr lang="zh-CN" altLang="en-US" sz="2000" dirty="0">
              <a:cs typeface="+mn-ea"/>
              <a:sym typeface="+mn-lt"/>
            </a:endParaRPr>
          </a:p>
          <a:p>
            <a:pPr marL="0" indent="0">
              <a:buNone/>
            </a:pPr>
            <a:r>
              <a:rPr lang="en-US" altLang="zh-CN" sz="2000" dirty="0">
                <a:cs typeface="+mn-ea"/>
                <a:sym typeface="+mn-lt"/>
              </a:rPr>
              <a:t>The Culture of Zongzi  </a:t>
            </a:r>
            <a:r>
              <a:rPr lang="zh-CN" altLang="en-US" sz="2000" dirty="0">
                <a:cs typeface="+mn-ea"/>
                <a:sym typeface="+mn-lt"/>
              </a:rPr>
              <a:t>粽子</a:t>
            </a:r>
            <a:endParaRPr lang="zh-CN" altLang="en-US" sz="2400" dirty="0">
              <a:cs typeface="+mn-ea"/>
              <a:sym typeface="+mn-lt"/>
            </a:endParaRPr>
          </a:p>
          <a:p>
            <a:pPr marL="0" indent="0">
              <a:buNone/>
            </a:pPr>
            <a:r>
              <a:rPr lang="en-US" altLang="zh-CN" sz="2000" dirty="0">
                <a:cs typeface="+mn-ea"/>
                <a:sym typeface="+mn-lt"/>
              </a:rPr>
              <a:t>Spice Bag  </a:t>
            </a:r>
            <a:r>
              <a:rPr lang="zh-CN" altLang="en-US" sz="2000" dirty="0">
                <a:cs typeface="+mn-ea"/>
                <a:sym typeface="+mn-lt"/>
              </a:rPr>
              <a:t>香囊</a:t>
            </a:r>
            <a:endParaRPr lang="zh-CN" altLang="en-US" sz="2000" dirty="0">
              <a:cs typeface="+mn-ea"/>
              <a:sym typeface="+mn-lt"/>
            </a:endParaRPr>
          </a:p>
          <a:p>
            <a:pPr marL="0" indent="0">
              <a:buNone/>
            </a:pPr>
            <a:r>
              <a:rPr lang="en-US" altLang="zh-CN" sz="2000" dirty="0">
                <a:cs typeface="+mn-ea"/>
                <a:sym typeface="+mn-lt"/>
              </a:rPr>
              <a:t>Realgar Wine </a:t>
            </a:r>
            <a:r>
              <a:rPr lang="zh-CN" altLang="en-US" sz="2000" dirty="0">
                <a:cs typeface="+mn-ea"/>
                <a:sym typeface="+mn-lt"/>
              </a:rPr>
              <a:t>雄黄酒</a:t>
            </a:r>
            <a:endParaRPr lang="zh-CN" altLang="en-US" sz="2000" dirty="0">
              <a:cs typeface="+mn-ea"/>
              <a:sym typeface="+mn-lt"/>
            </a:endParaRPr>
          </a:p>
          <a:p>
            <a:pPr marL="0" indent="0">
              <a:buNone/>
            </a:pPr>
            <a:r>
              <a:rPr lang="en-US" altLang="zh-CN" sz="2000" dirty="0">
                <a:cs typeface="+mn-ea"/>
                <a:sym typeface="+mn-lt"/>
              </a:rPr>
              <a:t>Travel sickness  </a:t>
            </a:r>
            <a:r>
              <a:rPr lang="zh-CN" altLang="en-US" sz="2000" dirty="0">
                <a:cs typeface="+mn-ea"/>
                <a:sym typeface="+mn-lt"/>
              </a:rPr>
              <a:t>游百病</a:t>
            </a:r>
            <a:endParaRPr lang="zh-CN" altLang="en-US" sz="2000" dirty="0">
              <a:cs typeface="+mn-ea"/>
              <a:sym typeface="+mn-lt"/>
            </a:endParaRPr>
          </a:p>
        </p:txBody>
      </p:sp>
      <p:pic>
        <p:nvPicPr>
          <p:cNvPr id="3" name="Picture 2" descr="https://timgsa.baidu.com/timg?image&amp;quality=80&amp;size=b9999_10000&amp;sec=1528138156809&amp;di=2b87dc4490b4e4830555c3ddf69f18d1&amp;imgtype=0&amp;src=http%3A%2F%2Fimgbdb2.bendibao.com%2Fbjbdb%2F20145%2F19%2F20140519160443_47393.jpg"/>
          <p:cNvPicPr>
            <a:picLocks noChangeAspect="1" noChangeArrowheads="1"/>
          </p:cNvPicPr>
          <p:nvPr/>
        </p:nvPicPr>
        <p:blipFill>
          <a:blip r:embed="rId1"/>
          <a:srcRect/>
          <a:stretch>
            <a:fillRect/>
          </a:stretch>
        </p:blipFill>
        <p:spPr bwMode="auto">
          <a:xfrm>
            <a:off x="1882775" y="1697718"/>
            <a:ext cx="3810000" cy="25527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2"/>
          <a:stretch>
            <a:fillRect/>
          </a:stretch>
        </p:blipFill>
        <p:spPr>
          <a:xfrm>
            <a:off x="2065899" y="4328886"/>
            <a:ext cx="3158002" cy="10181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randombar(horizontal)">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additive="base">
                                        <p:cTn id="19"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anim calcmode="lin" valueType="num">
                                      <p:cBhvr additive="base">
                                        <p:cTn id="25"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
                                            <p:txEl>
                                              <p:pRg st="3" end="3"/>
                                            </p:txEl>
                                          </p:spTgt>
                                        </p:tgtEl>
                                        <p:attrNameLst>
                                          <p:attrName>style.visibility</p:attrName>
                                        </p:attrNameLst>
                                      </p:cBhvr>
                                      <p:to>
                                        <p:strVal val="visible"/>
                                      </p:to>
                                    </p:set>
                                    <p:anim calcmode="lin" valueType="num">
                                      <p:cBhvr additive="base">
                                        <p:cTn id="31"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 calcmode="lin" valueType="num">
                                      <p:cBhvr additive="base">
                                        <p:cTn id="37"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
                                            <p:txEl>
                                              <p:pRg st="5" end="5"/>
                                            </p:txEl>
                                          </p:spTgt>
                                        </p:tgtEl>
                                        <p:attrNameLst>
                                          <p:attrName>style.visibility</p:attrName>
                                        </p:attrNameLst>
                                      </p:cBhvr>
                                      <p:to>
                                        <p:strVal val="visible"/>
                                      </p:to>
                                    </p:set>
                                    <p:anim calcmode="lin" valueType="num">
                                      <p:cBhvr additive="base">
                                        <p:cTn id="43"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
                                            <p:txEl>
                                              <p:pRg st="6" end="6"/>
                                            </p:txEl>
                                          </p:spTgt>
                                        </p:tgtEl>
                                        <p:attrNameLst>
                                          <p:attrName>style.visibility</p:attrName>
                                        </p:attrNameLst>
                                      </p:cBhvr>
                                      <p:to>
                                        <p:strVal val="visible"/>
                                      </p:to>
                                    </p:set>
                                    <p:anim calcmode="lin" valueType="num">
                                      <p:cBhvr additive="base">
                                        <p:cTn id="49"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
                                            <p:txEl>
                                              <p:pRg st="7" end="7"/>
                                            </p:txEl>
                                          </p:spTgt>
                                        </p:tgtEl>
                                        <p:attrNameLst>
                                          <p:attrName>style.visibility</p:attrName>
                                        </p:attrNameLst>
                                      </p:cBhvr>
                                      <p:to>
                                        <p:strVal val="visible"/>
                                      </p:to>
                                    </p:set>
                                    <p:anim calcmode="lin" valueType="num">
                                      <p:cBhvr additive="base">
                                        <p:cTn id="55"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87458" y="2100560"/>
            <a:ext cx="4787721" cy="461665"/>
          </a:xfrm>
          <a:prstGeom prst="rect">
            <a:avLst/>
          </a:prstGeom>
        </p:spPr>
        <p:txBody>
          <a:bodyPr wrap="none">
            <a:spAutoFit/>
          </a:bodyPr>
          <a:lstStyle/>
          <a:p>
            <a:r>
              <a:rPr lang="en-US" altLang="zh-CN" sz="2400" dirty="0">
                <a:cs typeface="+mn-ea"/>
                <a:sym typeface="+mn-lt"/>
              </a:rPr>
              <a:t>Hanging Pictures of Zhong Kui </a:t>
            </a:r>
            <a:endParaRPr lang="zh-CN" altLang="en-US" sz="2400" dirty="0">
              <a:cs typeface="+mn-ea"/>
              <a:sym typeface="+mn-lt"/>
            </a:endParaRPr>
          </a:p>
        </p:txBody>
      </p:sp>
      <p:sp>
        <p:nvSpPr>
          <p:cNvPr id="5" name="矩形 4"/>
          <p:cNvSpPr/>
          <p:nvPr/>
        </p:nvSpPr>
        <p:spPr>
          <a:xfrm>
            <a:off x="1587458" y="2562225"/>
            <a:ext cx="1327192" cy="369332"/>
          </a:xfrm>
          <a:prstGeom prst="rect">
            <a:avLst/>
          </a:prstGeom>
        </p:spPr>
        <p:txBody>
          <a:bodyPr wrap="square">
            <a:spAutoFit/>
          </a:bodyPr>
          <a:lstStyle/>
          <a:p>
            <a:r>
              <a:rPr lang="zh-CN" altLang="en-US" dirty="0">
                <a:cs typeface="+mn-ea"/>
                <a:sym typeface="+mn-lt"/>
              </a:rPr>
              <a:t>悬挂钟馗像</a:t>
            </a:r>
            <a:endParaRPr lang="zh-CN" altLang="en-US" dirty="0">
              <a:cs typeface="+mn-ea"/>
              <a:sym typeface="+mn-lt"/>
            </a:endParaRPr>
          </a:p>
        </p:txBody>
      </p:sp>
      <p:sp>
        <p:nvSpPr>
          <p:cNvPr id="8" name="矩形 7"/>
          <p:cNvSpPr/>
          <p:nvPr/>
        </p:nvSpPr>
        <p:spPr>
          <a:xfrm>
            <a:off x="1647825" y="3926444"/>
            <a:ext cx="5019675" cy="1660525"/>
          </a:xfrm>
          <a:prstGeom prst="rect">
            <a:avLst/>
          </a:prstGeom>
        </p:spPr>
        <p:txBody>
          <a:bodyPr wrap="square">
            <a:spAutoFit/>
          </a:bodyPr>
          <a:lstStyle/>
          <a:p>
            <a:r>
              <a:rPr lang="en-US" altLang="zh-CN" sz="1600" dirty="0">
                <a:cs typeface="+mn-ea"/>
                <a:sym typeface="+mn-lt"/>
              </a:rPr>
              <a:t>Zhong Kui is right in the south. In Chinese folklore, God can drive away evil spirits and drive away evil spirits. In the old days, Chinese folk often hung Zhong Kui's image to ward off evil spirits and eliminate calamity.</a:t>
            </a:r>
            <a:endParaRPr lang="en-US" altLang="zh-CN" sz="1600" dirty="0">
              <a:cs typeface="+mn-ea"/>
              <a:sym typeface="+mn-lt"/>
            </a:endParaRPr>
          </a:p>
          <a:p>
            <a:r>
              <a:rPr lang="zh-CN" altLang="en-US" sz="1100" dirty="0">
                <a:cs typeface="+mn-ea"/>
                <a:sym typeface="+mn-lt"/>
              </a:rPr>
              <a:t>钟馗，字正南，中国民间传说中能打鬼驱除邪祟的神。旧时中国民间常挂钟馗的像辟邪除灾。</a:t>
            </a:r>
            <a:endParaRPr lang="zh-CN" altLang="en-US" sz="1100" dirty="0">
              <a:cs typeface="+mn-ea"/>
              <a:sym typeface="+mn-lt"/>
            </a:endParaRPr>
          </a:p>
        </p:txBody>
      </p:sp>
      <p:pic>
        <p:nvPicPr>
          <p:cNvPr id="9" name="Picture 2" descr="http://img1.gtimg.com/rushidao/pics/hv1/56/28/1608/104567396.jpg"/>
          <p:cNvPicPr>
            <a:picLocks noChangeAspect="1" noChangeArrowheads="1"/>
          </p:cNvPicPr>
          <p:nvPr/>
        </p:nvPicPr>
        <p:blipFill>
          <a:blip r:embed="rId1"/>
          <a:srcRect/>
          <a:stretch>
            <a:fillRect/>
          </a:stretch>
        </p:blipFill>
        <p:spPr bwMode="auto">
          <a:xfrm>
            <a:off x="7492739" y="1106208"/>
            <a:ext cx="3111803" cy="464558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717503" y="6711301"/>
            <a:ext cx="1440159" cy="123111"/>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schemeClr val="bg1"/>
                </a:solidFill>
                <a:effectLst/>
                <a:uLnTx/>
                <a:uFillTx/>
              </a:rPr>
              <a:t>节日</a:t>
            </a:r>
            <a:r>
              <a:rPr kumimoji="0" lang="en-US" altLang="zh-CN" sz="100" b="0" i="0" u="none" strike="noStrike" kern="0" cap="none" spc="0" normalizeH="0" baseline="0" noProof="0" dirty="0" smtClean="0">
                <a:ln>
                  <a:noFill/>
                </a:ln>
                <a:solidFill>
                  <a:schemeClr val="bg1"/>
                </a:solidFill>
                <a:effectLst/>
                <a:uLnTx/>
                <a:uFillTx/>
              </a:rPr>
              <a:t>PPT</a:t>
            </a:r>
            <a:r>
              <a:rPr kumimoji="0" lang="zh-CN" altLang="en-US" sz="100" b="0" i="0" u="none" strike="noStrike" kern="0" cap="none" spc="0" normalizeH="0" baseline="0" noProof="0" dirty="0" smtClean="0">
                <a:ln>
                  <a:noFill/>
                </a:ln>
                <a:solidFill>
                  <a:schemeClr val="bg1"/>
                </a:solidFill>
                <a:effectLst/>
                <a:uLnTx/>
                <a:uFillTx/>
              </a:rPr>
              <a:t>模板 </a:t>
            </a:r>
            <a:r>
              <a:rPr kumimoji="0" lang="en-US" altLang="zh-CN" sz="100" b="0" i="0" u="none" strike="noStrike" kern="0" cap="none" spc="0" normalizeH="0" baseline="0" noProof="0" dirty="0" smtClean="0">
                <a:ln>
                  <a:noFill/>
                </a:ln>
                <a:solidFill>
                  <a:schemeClr val="bg1"/>
                </a:solidFill>
                <a:effectLst/>
                <a:uLnTx/>
                <a:uFillTx/>
              </a:rPr>
              <a:t>http://www.1ppt.com/jieri/</a:t>
            </a:r>
            <a:endParaRPr kumimoji="0" lang="en-US" altLang="zh-CN" sz="100" b="0" i="0" u="none" strike="noStrike" kern="0" cap="none" spc="0" normalizeH="0" baseline="0" noProof="0" dirty="0" smtClean="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barn(inVertical)">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8" grpId="0"/>
    </p:bldLst>
  </p:timing>
</p:sld>
</file>

<file path=ppt/tags/tag1.xml><?xml version="1.0" encoding="utf-8"?>
<p:tagLst xmlns:p="http://schemas.openxmlformats.org/presentationml/2006/main">
  <p:tag name="ISPRING_PRESENTATION_TITLE" val="PowerPoint 演示文稿"/>
  <p:tag name="KSO_WPP_MARK_KEY" val="8ebf6cba-07b6-47ef-9407-0d62afb5f70b"/>
  <p:tag name="COMMONDATA" val="eyJoZGlkIjoiYmU1MjJlZjI4YWZlOTY3ZTZiNmI3YjRmYWIxZjU1YmUi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she1k0b">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5190</Words>
  <Application>WPS 演示</Application>
  <PresentationFormat>自定义</PresentationFormat>
  <Paragraphs>144</Paragraphs>
  <Slides>20</Slides>
  <Notes>20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20</vt:i4>
      </vt:variant>
    </vt:vector>
  </HeadingPairs>
  <TitlesOfParts>
    <vt:vector size="32" baseType="lpstr">
      <vt:lpstr>Arial</vt:lpstr>
      <vt:lpstr>宋体</vt:lpstr>
      <vt:lpstr>Wingdings</vt:lpstr>
      <vt:lpstr>华文隶书</vt:lpstr>
      <vt:lpstr>微软雅黑</vt:lpstr>
      <vt:lpstr>华文细黑</vt:lpstr>
      <vt:lpstr>Arial Unicode MS</vt:lpstr>
      <vt:lpstr>等线</vt:lpstr>
      <vt:lpstr>Arial</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端午节</dc:title>
  <dc:creator>第一PPT</dc:creator>
  <cp:keywords>www.1ppt.com</cp:keywords>
  <dc:description>www.1ppt.com</dc:description>
  <cp:lastModifiedBy>73830</cp:lastModifiedBy>
  <cp:revision>47</cp:revision>
  <dcterms:created xsi:type="dcterms:W3CDTF">2018-06-04T16:29:00Z</dcterms:created>
  <dcterms:modified xsi:type="dcterms:W3CDTF">2023-03-16T23:42:36Z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99C7AABBE79A4EF6A58595FC33052BB3</vt:lpwstr>
  </property>
  <property fmtid="{D5CDD505-2E9C-101B-9397-08002B2CF9AE}" pid="3" name="KSOProductBuildVer">
    <vt:lpwstr>2052-11.1.0.13703</vt:lpwstr>
  </property>
</Properties>
</file>

<file path=docProps/thumbnail.jpeg>
</file>